
<file path=[Content_Types].xml><?xml version="1.0" encoding="utf-8"?>
<Types xmlns="http://schemas.openxmlformats.org/package/2006/content-types">
  <Default Extension="emf" ContentType="image/x-emf"/>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4"/>
  </p:sldMasterIdLst>
  <p:notesMasterIdLst>
    <p:notesMasterId r:id="rId7"/>
  </p:notesMasterIdLst>
  <p:handoutMasterIdLst>
    <p:handoutMasterId r:id="rId8"/>
  </p:handoutMasterIdLst>
  <p:sldIdLst>
    <p:sldId id="302" r:id="rId5"/>
    <p:sldId id="303" r:id="rId6"/>
  </p:sldIdLst>
  <p:sldSz cx="10691813" cy="7559675"/>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1C3777F5-3244-4603-991A-AFC0F9A008F5}">
          <p14:sldIdLst>
            <p14:sldId id="302"/>
            <p14:sldId id="30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川上 真由美(Mayumi Kawakami)" initials="川上" lastIdx="1" clrIdx="0">
    <p:extLst>
      <p:ext uri="{19B8F6BF-5375-455C-9EA6-DF929625EA0E}">
        <p15:presenceInfo xmlns:p15="http://schemas.microsoft.com/office/powerpoint/2012/main" userId="S::mayumi.kawakami@lixil.com::94168538-b9a5-43d1-99b1-2733b19758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E75400"/>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071CD1-6740-42D6-A9AE-D4D3B0D8A687}" v="5" dt="2025-04-08T06:05:53.97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83" autoAdjust="0"/>
    <p:restoredTop sz="96190" autoAdjust="0"/>
  </p:normalViewPr>
  <p:slideViewPr>
    <p:cSldViewPr snapToGrid="0" showGuides="1">
      <p:cViewPr varScale="1">
        <p:scale>
          <a:sx n="54" d="100"/>
          <a:sy n="54" d="100"/>
        </p:scale>
        <p:origin x="2013" y="258"/>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 Id="rId14"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5/8/2025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54063" y="741363"/>
            <a:ext cx="5227637"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898521" y="4686538"/>
            <a:ext cx="4938722" cy="4439132"/>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6012" eaLnBrk="1" hangingPunct="1">
              <a:defRPr/>
            </a:pPr>
            <a:endParaRPr lang="ja-JP" altLang="en-US" sz="1306"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735876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1F634BD-34C5-0E41-A150-6652D74C73BC}"/>
              </a:ext>
            </a:extLst>
          </p:cNvPr>
          <p:cNvSpPr>
            <a:spLocks noGrp="1" noRot="1" noChangeAspect="1" noChangeArrowheads="1" noTextEdit="1"/>
          </p:cNvSpPr>
          <p:nvPr>
            <p:ph type="sldImg"/>
          </p:nvPr>
        </p:nvSpPr>
        <p:spPr>
          <a:ln/>
        </p:spPr>
      </p:sp>
      <p:sp>
        <p:nvSpPr>
          <p:cNvPr id="19458" name="Rectangle 3">
            <a:extLst>
              <a:ext uri="{FF2B5EF4-FFF2-40B4-BE49-F238E27FC236}">
                <a16:creationId xmlns:a16="http://schemas.microsoft.com/office/drawing/2014/main" id="{90BD24CB-D239-1A49-9F38-E082F1969144}"/>
              </a:ext>
            </a:extLst>
          </p:cNvPr>
          <p:cNvSpPr>
            <a:spLocks noGrp="1" noChangeArrowheads="1"/>
          </p:cNvSpPr>
          <p:nvPr>
            <p:ph type="body" idx="1"/>
          </p:nvPr>
        </p:nvSpPr>
        <p:spPr>
          <a:ln/>
        </p:spPr>
        <p:txBody>
          <a:bodyPr/>
          <a:lstStyle/>
          <a:p>
            <a:pPr defTabSz="496012" eaLnBrk="1" hangingPunct="1">
              <a:defRPr/>
            </a:pPr>
            <a:endParaRPr lang="ja-JP" altLang="en-US" sz="1306"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30007772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3" r:id="rId1"/>
    <p:sldLayoutId id="2147483781" r:id="rId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emf"/><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emf"/><Relationship Id="rId12" Type="http://schemas.openxmlformats.org/officeDocument/2006/relationships/image" Target="../media/image15.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emf"/><Relationship Id="rId11" Type="http://schemas.openxmlformats.org/officeDocument/2006/relationships/image" Target="../media/image14.emf"/><Relationship Id="rId5" Type="http://schemas.openxmlformats.org/officeDocument/2006/relationships/image" Target="../media/image8.emf"/><Relationship Id="rId10" Type="http://schemas.openxmlformats.org/officeDocument/2006/relationships/image" Target="../media/image13.png"/><Relationship Id="rId4" Type="http://schemas.openxmlformats.org/officeDocument/2006/relationships/image" Target="../media/image7.emf"/><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image" Target="../media/image11.emf"/><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emf"/><Relationship Id="rId12" Type="http://schemas.openxmlformats.org/officeDocument/2006/relationships/image" Target="../media/image15.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emf"/><Relationship Id="rId11" Type="http://schemas.openxmlformats.org/officeDocument/2006/relationships/image" Target="../media/image14.emf"/><Relationship Id="rId5" Type="http://schemas.openxmlformats.org/officeDocument/2006/relationships/image" Target="../media/image8.emf"/><Relationship Id="rId10" Type="http://schemas.openxmlformats.org/officeDocument/2006/relationships/image" Target="../media/image13.png"/><Relationship Id="rId4" Type="http://schemas.openxmlformats.org/officeDocument/2006/relationships/image" Target="../media/image7.emf"/><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174625" y="501650"/>
            <a:ext cx="161582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dirty="0">
                <a:solidFill>
                  <a:schemeClr val="bg1"/>
                </a:solidFill>
                <a:latin typeface="Yu Gothic" panose="020B0400000000000000" pitchFamily="34" charset="-128"/>
                <a:ea typeface="Yu Gothic" panose="020B0400000000000000" pitchFamily="34" charset="-128"/>
              </a:rPr>
              <a:t>デザイナーズパーツ</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1927413" y="335280"/>
            <a:ext cx="2154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2800" b="1" dirty="0">
                <a:solidFill>
                  <a:schemeClr val="bg1"/>
                </a:solidFill>
                <a:latin typeface="Yu Gothic" panose="020B0400000000000000" pitchFamily="34" charset="-128"/>
                <a:ea typeface="Yu Gothic" panose="020B0400000000000000" pitchFamily="34" charset="-128"/>
              </a:rPr>
              <a:t>浮遊ステップ</a:t>
            </a:r>
            <a:endParaRPr lang="ja-JP" altLang="en-US" sz="1600" b="1" dirty="0">
              <a:solidFill>
                <a:schemeClr val="bg1"/>
              </a:solidFill>
              <a:latin typeface="Yu Gothic" panose="020B0400000000000000" pitchFamily="34" charset="-128"/>
              <a:ea typeface="Yu Gothic" panose="020B0400000000000000" pitchFamily="34" charset="-128"/>
            </a:endParaRPr>
          </a:p>
        </p:txBody>
      </p:sp>
      <p:pic>
        <p:nvPicPr>
          <p:cNvPr id="14" name="図 4">
            <a:extLst>
              <a:ext uri="{FF2B5EF4-FFF2-40B4-BE49-F238E27FC236}">
                <a16:creationId xmlns:a16="http://schemas.microsoft.com/office/drawing/2014/main" id="{54F60C29-5824-477A-97CE-500718D181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030" y="454433"/>
            <a:ext cx="480214" cy="23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 name="Rectangle 9">
            <a:extLst>
              <a:ext uri="{FF2B5EF4-FFF2-40B4-BE49-F238E27FC236}">
                <a16:creationId xmlns:a16="http://schemas.microsoft.com/office/drawing/2014/main" id="{9D9AAF9B-25EF-4AA7-AE9B-A18885B11A74}"/>
              </a:ext>
            </a:extLst>
          </p:cNvPr>
          <p:cNvSpPr>
            <a:spLocks noChangeArrowheads="1"/>
          </p:cNvSpPr>
          <p:nvPr/>
        </p:nvSpPr>
        <p:spPr bwMode="auto">
          <a:xfrm>
            <a:off x="1433513" y="7239223"/>
            <a:ext cx="2891744" cy="276999"/>
          </a:xfrm>
          <a:prstGeom prst="rect">
            <a:avLst/>
          </a:prstGeom>
          <a:no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ja-JP" altLang="en-US" sz="600" dirty="0">
                <a:solidFill>
                  <a:schemeClr val="tx2"/>
                </a:solidFill>
                <a:latin typeface="Yu Gothic" panose="020B0400000000000000" pitchFamily="34" charset="-128"/>
                <a:ea typeface="Yu Gothic" panose="020B0400000000000000" pitchFamily="34" charset="-128"/>
              </a:rPr>
              <a:t>デザイナーズパーツ（浮遊ステップ</a:t>
            </a:r>
            <a:r>
              <a:rPr lang="en-US" altLang="ja-JP" sz="600" dirty="0">
                <a:solidFill>
                  <a:schemeClr val="tx2"/>
                </a:solidFill>
                <a:latin typeface="Yu Gothic" panose="020B0400000000000000" pitchFamily="34" charset="-128"/>
                <a:ea typeface="Yu Gothic" panose="020B0400000000000000" pitchFamily="34" charset="-128"/>
              </a:rPr>
              <a:t>/</a:t>
            </a:r>
            <a:r>
              <a:rPr lang="ja-JP" altLang="en-US" sz="600" dirty="0">
                <a:solidFill>
                  <a:schemeClr val="tx2"/>
                </a:solidFill>
                <a:latin typeface="Yu Gothic" panose="020B0400000000000000" pitchFamily="34" charset="-128"/>
                <a:ea typeface="Yu Gothic" panose="020B0400000000000000" pitchFamily="34" charset="-128"/>
              </a:rPr>
              <a:t>蹴込み材）</a:t>
            </a:r>
            <a:r>
              <a:rPr lang="en-US" altLang="ja-JP" sz="600" dirty="0">
                <a:solidFill>
                  <a:schemeClr val="tx2"/>
                </a:solidFill>
                <a:latin typeface="Yu Gothic" panose="020B0400000000000000" pitchFamily="34" charset="-128"/>
                <a:ea typeface="Yu Gothic" panose="020B0400000000000000" pitchFamily="34" charset="-128"/>
              </a:rPr>
              <a:t>_</a:t>
            </a:r>
            <a:r>
              <a:rPr lang="ja-JP" altLang="en-US" sz="600" dirty="0">
                <a:solidFill>
                  <a:schemeClr val="tx2"/>
                </a:solidFill>
                <a:latin typeface="Yu Gothic" panose="020B0400000000000000" pitchFamily="34" charset="-128"/>
                <a:ea typeface="Yu Gothic" panose="020B0400000000000000" pitchFamily="34" charset="-128"/>
              </a:rPr>
              <a:t>商品提案書</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SPD_ext_25_027</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2025.05</a:t>
            </a:r>
            <a:r>
              <a:rPr lang="ja-JP" altLang="en-US" sz="600" dirty="0">
                <a:solidFill>
                  <a:schemeClr val="tx2"/>
                </a:solidFill>
                <a:latin typeface="Yu Gothic" panose="020B0400000000000000" pitchFamily="34" charset="-128"/>
                <a:ea typeface="Yu Gothic" panose="020B0400000000000000" pitchFamily="34" charset="-128"/>
              </a:rPr>
              <a:t>発行</a:t>
            </a:r>
          </a:p>
        </p:txBody>
      </p:sp>
      <p:sp>
        <p:nvSpPr>
          <p:cNvPr id="5" name="Text Box 1039">
            <a:extLst>
              <a:ext uri="{FF2B5EF4-FFF2-40B4-BE49-F238E27FC236}">
                <a16:creationId xmlns:a16="http://schemas.microsoft.com/office/drawing/2014/main" id="{49D1180D-DFA8-CABA-1B00-76C87C242D2F}"/>
              </a:ext>
            </a:extLst>
          </p:cNvPr>
          <p:cNvSpPr txBox="1">
            <a:spLocks noChangeArrowheads="1"/>
          </p:cNvSpPr>
          <p:nvPr/>
        </p:nvSpPr>
        <p:spPr bwMode="auto">
          <a:xfrm>
            <a:off x="7956550" y="128588"/>
            <a:ext cx="1154113"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buFontTx/>
              <a:buNone/>
            </a:pPr>
            <a:r>
              <a:rPr lang="ja-JP" altLang="en-US" sz="900" b="1" dirty="0">
                <a:solidFill>
                  <a:schemeClr val="bg1"/>
                </a:solidFill>
                <a:latin typeface="Yu Gothic" panose="020B0400000000000000" pitchFamily="34" charset="-128"/>
                <a:ea typeface="Yu Gothic" panose="020B0400000000000000" pitchFamily="34" charset="-128"/>
              </a:rPr>
              <a:t>□□□□□■■■■■</a:t>
            </a:r>
          </a:p>
        </p:txBody>
      </p:sp>
      <p:sp>
        <p:nvSpPr>
          <p:cNvPr id="6" name="Text Box 1039">
            <a:extLst>
              <a:ext uri="{FF2B5EF4-FFF2-40B4-BE49-F238E27FC236}">
                <a16:creationId xmlns:a16="http://schemas.microsoft.com/office/drawing/2014/main" id="{2E812A4C-19B1-6E1E-B36B-154CB77A5535}"/>
              </a:ext>
            </a:extLst>
          </p:cNvPr>
          <p:cNvSpPr txBox="1">
            <a:spLocks noChangeArrowheads="1"/>
          </p:cNvSpPr>
          <p:nvPr/>
        </p:nvSpPr>
        <p:spPr bwMode="auto">
          <a:xfrm>
            <a:off x="174625" y="100013"/>
            <a:ext cx="141128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100" b="1">
                <a:solidFill>
                  <a:schemeClr val="bg1"/>
                </a:solidFill>
                <a:latin typeface="Yu Gothic" panose="020B0400000000000000" pitchFamily="34" charset="-128"/>
                <a:ea typeface="Yu Gothic" panose="020B0400000000000000" pitchFamily="34" charset="-128"/>
              </a:rPr>
              <a:t>□□□□□■■■■■</a:t>
            </a:r>
          </a:p>
        </p:txBody>
      </p:sp>
      <p:grpSp>
        <p:nvGrpSpPr>
          <p:cNvPr id="3" name="グループ化 2">
            <a:extLst>
              <a:ext uri="{FF2B5EF4-FFF2-40B4-BE49-F238E27FC236}">
                <a16:creationId xmlns:a16="http://schemas.microsoft.com/office/drawing/2014/main" id="{1CB22076-AD98-0ED4-4B93-07D42FCD52F9}"/>
              </a:ext>
            </a:extLst>
          </p:cNvPr>
          <p:cNvGrpSpPr/>
          <p:nvPr/>
        </p:nvGrpSpPr>
        <p:grpSpPr>
          <a:xfrm>
            <a:off x="118163" y="3503056"/>
            <a:ext cx="5191200" cy="1101389"/>
            <a:chOff x="118163" y="2927826"/>
            <a:chExt cx="5191200" cy="1101389"/>
          </a:xfrm>
        </p:grpSpPr>
        <p:sp>
          <p:nvSpPr>
            <p:cNvPr id="13" name="テキスト ボックス 12">
              <a:extLst>
                <a:ext uri="{FF2B5EF4-FFF2-40B4-BE49-F238E27FC236}">
                  <a16:creationId xmlns:a16="http://schemas.microsoft.com/office/drawing/2014/main" id="{8B78660A-D781-481E-9447-D0EC7DF46C18}"/>
                </a:ext>
              </a:extLst>
            </p:cNvPr>
            <p:cNvSpPr txBox="1"/>
            <p:nvPr/>
          </p:nvSpPr>
          <p:spPr>
            <a:xfrm>
              <a:off x="118163" y="2927826"/>
              <a:ext cx="5191200" cy="643766"/>
            </a:xfrm>
            <a:prstGeom prst="rect">
              <a:avLst/>
            </a:prstGeom>
            <a:noFill/>
          </p:spPr>
          <p:txBody>
            <a:bodyPr wrap="square">
              <a:spAutoFit/>
            </a:bodyPr>
            <a:lstStyle/>
            <a:p>
              <a:pPr>
                <a:lnSpc>
                  <a:spcPts val="2200"/>
                </a:lnSpc>
              </a:pPr>
              <a:r>
                <a:rPr lang="ja-JP" altLang="en-US" sz="1500" dirty="0">
                  <a:solidFill>
                    <a:schemeClr val="bg1">
                      <a:lumMod val="50000"/>
                    </a:schemeClr>
                  </a:solidFill>
                  <a:latin typeface="+mj-ea"/>
                  <a:ea typeface="+mj-ea"/>
                </a:rPr>
                <a:t>誰でも提案が可能となる照明ビルトイン型の</a:t>
              </a:r>
              <a:endParaRPr lang="en-US" altLang="ja-JP" sz="1500" dirty="0">
                <a:solidFill>
                  <a:schemeClr val="bg1">
                    <a:lumMod val="50000"/>
                  </a:schemeClr>
                </a:solidFill>
                <a:latin typeface="+mj-ea"/>
                <a:ea typeface="+mj-ea"/>
              </a:endParaRPr>
            </a:p>
            <a:p>
              <a:pPr>
                <a:lnSpc>
                  <a:spcPts val="2200"/>
                </a:lnSpc>
              </a:pPr>
              <a:r>
                <a:rPr lang="ja-JP" altLang="en-US" sz="1500" dirty="0">
                  <a:solidFill>
                    <a:schemeClr val="bg1">
                      <a:lumMod val="50000"/>
                    </a:schemeClr>
                  </a:solidFill>
                  <a:latin typeface="+mj-ea"/>
                  <a:ea typeface="+mj-ea"/>
                </a:rPr>
                <a:t>フローティングステップ（浮き階段）</a:t>
              </a:r>
              <a:endParaRPr lang="en-US" altLang="ja-JP" sz="1500" dirty="0">
                <a:solidFill>
                  <a:schemeClr val="bg1">
                    <a:lumMod val="50000"/>
                  </a:schemeClr>
                </a:solidFill>
                <a:latin typeface="+mj-ea"/>
                <a:ea typeface="+mj-ea"/>
              </a:endParaRPr>
            </a:p>
          </p:txBody>
        </p:sp>
        <p:sp>
          <p:nvSpPr>
            <p:cNvPr id="123" name="object 29">
              <a:extLst>
                <a:ext uri="{FF2B5EF4-FFF2-40B4-BE49-F238E27FC236}">
                  <a16:creationId xmlns:a16="http://schemas.microsoft.com/office/drawing/2014/main" id="{63021EDC-FB06-44EE-887E-FC9DD74F8C5B}"/>
                </a:ext>
              </a:extLst>
            </p:cNvPr>
            <p:cNvSpPr/>
            <p:nvPr/>
          </p:nvSpPr>
          <p:spPr>
            <a:xfrm flipV="1">
              <a:off x="198721" y="3497555"/>
              <a:ext cx="4981712" cy="50444"/>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2" name="テキスト ボックス 1">
              <a:extLst>
                <a:ext uri="{FF2B5EF4-FFF2-40B4-BE49-F238E27FC236}">
                  <a16:creationId xmlns:a16="http://schemas.microsoft.com/office/drawing/2014/main" id="{B6401011-A4C9-AF4F-7A86-639CFBF4C903}"/>
                </a:ext>
              </a:extLst>
            </p:cNvPr>
            <p:cNvSpPr txBox="1"/>
            <p:nvPr/>
          </p:nvSpPr>
          <p:spPr>
            <a:xfrm>
              <a:off x="118163" y="3577809"/>
              <a:ext cx="5191200" cy="451406"/>
            </a:xfrm>
            <a:prstGeom prst="rect">
              <a:avLst/>
            </a:prstGeom>
            <a:noFill/>
          </p:spPr>
          <p:txBody>
            <a:bodyPr wrap="square">
              <a:spAutoFit/>
            </a:bodyPr>
            <a:lstStyle/>
            <a:p>
              <a:pPr>
                <a:lnSpc>
                  <a:spcPts val="1400"/>
                </a:lnSpc>
              </a:pPr>
              <a:r>
                <a:rPr lang="ja-JP" altLang="en-US" sz="1050" dirty="0">
                  <a:solidFill>
                    <a:schemeClr val="bg1">
                      <a:lumMod val="50000"/>
                    </a:schemeClr>
                  </a:solidFill>
                  <a:latin typeface="+mj-ea"/>
                  <a:ea typeface="+mj-ea"/>
                </a:rPr>
                <a:t>「デザイナーズパーツ 浮遊ステップ」を使えば、簡単でスピーディーな施工が可能。</a:t>
              </a:r>
            </a:p>
            <a:p>
              <a:pPr>
                <a:lnSpc>
                  <a:spcPts val="1400"/>
                </a:lnSpc>
              </a:pPr>
              <a:r>
                <a:rPr lang="ja-JP" altLang="en-US" sz="1050" dirty="0">
                  <a:solidFill>
                    <a:schemeClr val="bg1">
                      <a:lumMod val="50000"/>
                    </a:schemeClr>
                  </a:solidFill>
                  <a:latin typeface="+mj-ea"/>
                  <a:ea typeface="+mj-ea"/>
                </a:rPr>
                <a:t>さらにシームレスラインライトで美しく仕上げる玄関アプローチ。</a:t>
              </a:r>
              <a:endParaRPr lang="en-US" altLang="ja-JP" sz="1050" dirty="0">
                <a:solidFill>
                  <a:schemeClr val="bg1">
                    <a:lumMod val="50000"/>
                  </a:schemeClr>
                </a:solidFill>
                <a:latin typeface="+mj-ea"/>
                <a:ea typeface="+mj-ea"/>
              </a:endParaRPr>
            </a:p>
          </p:txBody>
        </p:sp>
      </p:grpSp>
      <p:pic>
        <p:nvPicPr>
          <p:cNvPr id="8" name="図 7">
            <a:extLst>
              <a:ext uri="{FF2B5EF4-FFF2-40B4-BE49-F238E27FC236}">
                <a16:creationId xmlns:a16="http://schemas.microsoft.com/office/drawing/2014/main" id="{383B2962-E2F1-5A08-6E0C-F5EC1CA9C2BE}"/>
              </a:ext>
            </a:extLst>
          </p:cNvPr>
          <p:cNvPicPr>
            <a:picLocks noChangeAspect="1"/>
          </p:cNvPicPr>
          <p:nvPr/>
        </p:nvPicPr>
        <p:blipFill>
          <a:blip r:embed="rId4"/>
          <a:srcRect l="15800" t="10933" r="27604" b="5291"/>
          <a:stretch/>
        </p:blipFill>
        <p:spPr>
          <a:xfrm>
            <a:off x="2602800" y="824398"/>
            <a:ext cx="2588400" cy="2620424"/>
          </a:xfrm>
          <a:prstGeom prst="rect">
            <a:avLst/>
          </a:prstGeom>
        </p:spPr>
      </p:pic>
      <p:pic>
        <p:nvPicPr>
          <p:cNvPr id="12" name="図 11">
            <a:extLst>
              <a:ext uri="{FF2B5EF4-FFF2-40B4-BE49-F238E27FC236}">
                <a16:creationId xmlns:a16="http://schemas.microsoft.com/office/drawing/2014/main" id="{72EFBF54-D3FF-A266-46E2-CE41E4E26E4D}"/>
              </a:ext>
            </a:extLst>
          </p:cNvPr>
          <p:cNvPicPr>
            <a:picLocks noChangeAspect="1"/>
          </p:cNvPicPr>
          <p:nvPr/>
        </p:nvPicPr>
        <p:blipFill>
          <a:blip r:embed="rId5"/>
          <a:srcRect l="17573" t="2256" r="23186" b="9717"/>
          <a:stretch/>
        </p:blipFill>
        <p:spPr>
          <a:xfrm>
            <a:off x="0" y="824401"/>
            <a:ext cx="2588400" cy="2620424"/>
          </a:xfrm>
          <a:prstGeom prst="rect">
            <a:avLst/>
          </a:prstGeom>
        </p:spPr>
      </p:pic>
      <p:grpSp>
        <p:nvGrpSpPr>
          <p:cNvPr id="39" name="グループ化 38">
            <a:extLst>
              <a:ext uri="{FF2B5EF4-FFF2-40B4-BE49-F238E27FC236}">
                <a16:creationId xmlns:a16="http://schemas.microsoft.com/office/drawing/2014/main" id="{F5EB73D7-22CB-AA08-1399-964C2F77EC5D}"/>
              </a:ext>
            </a:extLst>
          </p:cNvPr>
          <p:cNvGrpSpPr/>
          <p:nvPr/>
        </p:nvGrpSpPr>
        <p:grpSpPr>
          <a:xfrm>
            <a:off x="5442713" y="3140175"/>
            <a:ext cx="5157977" cy="1915135"/>
            <a:chOff x="5442713" y="2967458"/>
            <a:chExt cx="5157977" cy="1915135"/>
          </a:xfrm>
        </p:grpSpPr>
        <p:pic>
          <p:nvPicPr>
            <p:cNvPr id="11" name="図 10">
              <a:extLst>
                <a:ext uri="{FF2B5EF4-FFF2-40B4-BE49-F238E27FC236}">
                  <a16:creationId xmlns:a16="http://schemas.microsoft.com/office/drawing/2014/main" id="{DE197933-77A0-E887-E6A0-679C54C0E28B}"/>
                </a:ext>
              </a:extLst>
            </p:cNvPr>
            <p:cNvPicPr>
              <a:picLocks noChangeAspect="1"/>
            </p:cNvPicPr>
            <p:nvPr/>
          </p:nvPicPr>
          <p:blipFill>
            <a:blip r:embed="rId6"/>
            <a:stretch>
              <a:fillRect/>
            </a:stretch>
          </p:blipFill>
          <p:spPr>
            <a:xfrm>
              <a:off x="7006555" y="3505670"/>
              <a:ext cx="2322973" cy="1376923"/>
            </a:xfrm>
            <a:prstGeom prst="rect">
              <a:avLst/>
            </a:prstGeom>
          </p:spPr>
        </p:pic>
        <p:grpSp>
          <p:nvGrpSpPr>
            <p:cNvPr id="20" name="グループ化 19">
              <a:extLst>
                <a:ext uri="{FF2B5EF4-FFF2-40B4-BE49-F238E27FC236}">
                  <a16:creationId xmlns:a16="http://schemas.microsoft.com/office/drawing/2014/main" id="{A832F858-817B-CC61-8EE3-21046EEC0153}"/>
                </a:ext>
              </a:extLst>
            </p:cNvPr>
            <p:cNvGrpSpPr/>
            <p:nvPr/>
          </p:nvGrpSpPr>
          <p:grpSpPr>
            <a:xfrm>
              <a:off x="5442713" y="2967458"/>
              <a:ext cx="5157977" cy="1579907"/>
              <a:chOff x="5442713" y="2967458"/>
              <a:chExt cx="5157977" cy="1579907"/>
            </a:xfrm>
          </p:grpSpPr>
          <p:grpSp>
            <p:nvGrpSpPr>
              <p:cNvPr id="80" name="グループ化 79">
                <a:extLst>
                  <a:ext uri="{FF2B5EF4-FFF2-40B4-BE49-F238E27FC236}">
                    <a16:creationId xmlns:a16="http://schemas.microsoft.com/office/drawing/2014/main" id="{E2FD5632-F41F-6524-BC14-19409892643A}"/>
                  </a:ext>
                </a:extLst>
              </p:cNvPr>
              <p:cNvGrpSpPr/>
              <p:nvPr/>
            </p:nvGrpSpPr>
            <p:grpSpPr>
              <a:xfrm>
                <a:off x="5442713" y="2967458"/>
                <a:ext cx="5157977" cy="1579907"/>
                <a:chOff x="5442713" y="2941041"/>
                <a:chExt cx="5157977" cy="1579907"/>
              </a:xfrm>
            </p:grpSpPr>
            <p:grpSp>
              <p:nvGrpSpPr>
                <p:cNvPr id="4" name="グループ化 3">
                  <a:extLst>
                    <a:ext uri="{FF2B5EF4-FFF2-40B4-BE49-F238E27FC236}">
                      <a16:creationId xmlns:a16="http://schemas.microsoft.com/office/drawing/2014/main" id="{62EF70B6-BA59-8AC5-5DCF-01DAE8529EAF}"/>
                    </a:ext>
                  </a:extLst>
                </p:cNvPr>
                <p:cNvGrpSpPr/>
                <p:nvPr/>
              </p:nvGrpSpPr>
              <p:grpSpPr>
                <a:xfrm>
                  <a:off x="5541010" y="2941041"/>
                  <a:ext cx="5059680" cy="451406"/>
                  <a:chOff x="5541010" y="3500164"/>
                  <a:chExt cx="5059680" cy="451406"/>
                </a:xfrm>
              </p:grpSpPr>
              <p:sp>
                <p:nvSpPr>
                  <p:cNvPr id="127" name="object 27">
                    <a:extLst>
                      <a:ext uri="{FF2B5EF4-FFF2-40B4-BE49-F238E27FC236}">
                        <a16:creationId xmlns:a16="http://schemas.microsoft.com/office/drawing/2014/main" id="{AF1DF754-06C3-4544-97F2-6C8B1D4CBACA}"/>
                      </a:ext>
                    </a:extLst>
                  </p:cNvPr>
                  <p:cNvSpPr txBox="1"/>
                  <p:nvPr/>
                </p:nvSpPr>
                <p:spPr>
                  <a:xfrm>
                    <a:off x="5546996" y="3500164"/>
                    <a:ext cx="4663804"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Century Gothic"/>
                        <a:cs typeface="Century Gothic"/>
                      </a:rPr>
                      <a:t>02</a:t>
                    </a:r>
                    <a:r>
                      <a:rPr lang="ja-JP" altLang="en-US" sz="1800" baseline="-2923" dirty="0">
                        <a:solidFill>
                          <a:srgbClr val="6C6C6C"/>
                        </a:solidFill>
                        <a:latin typeface="+mj-ea"/>
                        <a:ea typeface="+mj-ea"/>
                        <a:cs typeface="Century Gothic"/>
                      </a:rPr>
                      <a:t>　</a:t>
                    </a:r>
                    <a:r>
                      <a:rPr lang="ja-JP" altLang="en-US" sz="1600" dirty="0">
                        <a:solidFill>
                          <a:srgbClr val="6C6C6C"/>
                        </a:solidFill>
                        <a:latin typeface="+mj-ea"/>
                        <a:ea typeface="+mj-ea"/>
                        <a:cs typeface="BIZ UDP明朝 Medium"/>
                      </a:rPr>
                      <a:t>乾式工法で、施工が簡単＆スピーディー</a:t>
                    </a:r>
                  </a:p>
                </p:txBody>
              </p:sp>
              <p:sp>
                <p:nvSpPr>
                  <p:cNvPr id="128" name="object 29">
                    <a:extLst>
                      <a:ext uri="{FF2B5EF4-FFF2-40B4-BE49-F238E27FC236}">
                        <a16:creationId xmlns:a16="http://schemas.microsoft.com/office/drawing/2014/main" id="{DCF1871F-D3F9-4B55-9907-476FFF79FD4A}"/>
                      </a:ext>
                    </a:extLst>
                  </p:cNvPr>
                  <p:cNvSpPr/>
                  <p:nvPr/>
                </p:nvSpPr>
                <p:spPr>
                  <a:xfrm flipV="1">
                    <a:off x="5541010" y="3905441"/>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grpSp>
            <p:sp>
              <p:nvSpPr>
                <p:cNvPr id="118" name="テキスト ボックス 117">
                  <a:extLst>
                    <a:ext uri="{FF2B5EF4-FFF2-40B4-BE49-F238E27FC236}">
                      <a16:creationId xmlns:a16="http://schemas.microsoft.com/office/drawing/2014/main" id="{68571DC3-3A89-4551-B9EC-2FC1F7A56CC6}"/>
                    </a:ext>
                  </a:extLst>
                </p:cNvPr>
                <p:cNvSpPr txBox="1"/>
                <p:nvPr/>
              </p:nvSpPr>
              <p:spPr>
                <a:xfrm>
                  <a:off x="5442713" y="3439242"/>
                  <a:ext cx="1702366" cy="1081706"/>
                </a:xfrm>
                <a:prstGeom prst="rect">
                  <a:avLst/>
                </a:prstGeom>
                <a:noFill/>
              </p:spPr>
              <p:txBody>
                <a:bodyPr wrap="square">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簡易基礎工事とアルミ工事による乾式工法を採用しています。</a:t>
                  </a:r>
                </a:p>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あらかじめ組み立てられたベースユニットを基礎に固定することで、タイルを張るだけの簡単施工を実現しています。</a:t>
                  </a:r>
                </a:p>
              </p:txBody>
            </p:sp>
          </p:grpSp>
          <p:sp>
            <p:nvSpPr>
              <p:cNvPr id="16" name="object 27">
                <a:extLst>
                  <a:ext uri="{FF2B5EF4-FFF2-40B4-BE49-F238E27FC236}">
                    <a16:creationId xmlns:a16="http://schemas.microsoft.com/office/drawing/2014/main" id="{997AF153-5427-2D08-1E3A-FCCE73118D21}"/>
                  </a:ext>
                </a:extLst>
              </p:cNvPr>
              <p:cNvSpPr txBox="1"/>
              <p:nvPr/>
            </p:nvSpPr>
            <p:spPr>
              <a:xfrm>
                <a:off x="6085042" y="2995060"/>
                <a:ext cx="2252016" cy="123111"/>
              </a:xfrm>
              <a:prstGeom prst="rect">
                <a:avLst/>
              </a:prstGeom>
            </p:spPr>
            <p:txBody>
              <a:bodyPr wrap="square" lIns="0" tIns="0" rIns="0" bIns="0">
                <a:spAutoFit/>
              </a:bodyPr>
              <a:lstStyle/>
              <a:p>
                <a:pPr marL="12700">
                  <a:defRPr/>
                </a:pPr>
                <a:r>
                  <a:rPr lang="en-US" altLang="ja-JP" sz="800" dirty="0">
                    <a:solidFill>
                      <a:srgbClr val="6C6C6C"/>
                    </a:solidFill>
                    <a:latin typeface="+mj-ea"/>
                    <a:ea typeface="+mj-ea"/>
                    <a:cs typeface="BIZ UDP明朝 Medium"/>
                  </a:rPr>
                  <a:t>【</a:t>
                </a:r>
                <a:r>
                  <a:rPr lang="ja-JP" altLang="en-US" sz="800" dirty="0">
                    <a:solidFill>
                      <a:srgbClr val="6C6C6C"/>
                    </a:solidFill>
                    <a:latin typeface="+mj-ea"/>
                    <a:ea typeface="+mj-ea"/>
                    <a:cs typeface="BIZ UDP明朝 Medium"/>
                  </a:rPr>
                  <a:t>ユニット：浮遊ステップユニット</a:t>
                </a:r>
                <a:r>
                  <a:rPr lang="en-US" altLang="ja-JP" sz="800" dirty="0">
                    <a:solidFill>
                      <a:srgbClr val="6C6C6C"/>
                    </a:solidFill>
                    <a:latin typeface="+mj-ea"/>
                    <a:ea typeface="+mj-ea"/>
                    <a:cs typeface="BIZ UDP明朝 Medium"/>
                  </a:rPr>
                  <a:t>】</a:t>
                </a:r>
                <a:endParaRPr lang="ja-JP" altLang="en-US" sz="800" dirty="0">
                  <a:solidFill>
                    <a:srgbClr val="6C6C6C"/>
                  </a:solidFill>
                  <a:latin typeface="+mj-ea"/>
                  <a:ea typeface="+mj-ea"/>
                  <a:cs typeface="BIZ UDP明朝 Medium"/>
                </a:endParaRPr>
              </a:p>
            </p:txBody>
          </p:sp>
        </p:grpSp>
      </p:grpSp>
      <p:grpSp>
        <p:nvGrpSpPr>
          <p:cNvPr id="36" name="グループ化 35">
            <a:extLst>
              <a:ext uri="{FF2B5EF4-FFF2-40B4-BE49-F238E27FC236}">
                <a16:creationId xmlns:a16="http://schemas.microsoft.com/office/drawing/2014/main" id="{5FFB1AC4-FF8B-B58E-CE99-D16CF83E12EC}"/>
              </a:ext>
            </a:extLst>
          </p:cNvPr>
          <p:cNvGrpSpPr/>
          <p:nvPr/>
        </p:nvGrpSpPr>
        <p:grpSpPr>
          <a:xfrm>
            <a:off x="5450577" y="5011816"/>
            <a:ext cx="5150113" cy="2003976"/>
            <a:chOff x="5450577" y="4886570"/>
            <a:chExt cx="5150113" cy="2003976"/>
          </a:xfrm>
        </p:grpSpPr>
        <p:grpSp>
          <p:nvGrpSpPr>
            <p:cNvPr id="21" name="グループ化 20">
              <a:extLst>
                <a:ext uri="{FF2B5EF4-FFF2-40B4-BE49-F238E27FC236}">
                  <a16:creationId xmlns:a16="http://schemas.microsoft.com/office/drawing/2014/main" id="{0E349446-3705-E6CD-9EE0-E7CC34A08702}"/>
                </a:ext>
              </a:extLst>
            </p:cNvPr>
            <p:cNvGrpSpPr/>
            <p:nvPr/>
          </p:nvGrpSpPr>
          <p:grpSpPr>
            <a:xfrm>
              <a:off x="5450577" y="4886570"/>
              <a:ext cx="5150113" cy="1606680"/>
              <a:chOff x="5450577" y="4915145"/>
              <a:chExt cx="5150113" cy="1606680"/>
            </a:xfrm>
          </p:grpSpPr>
          <p:grpSp>
            <p:nvGrpSpPr>
              <p:cNvPr id="79" name="グループ化 78">
                <a:extLst>
                  <a:ext uri="{FF2B5EF4-FFF2-40B4-BE49-F238E27FC236}">
                    <a16:creationId xmlns:a16="http://schemas.microsoft.com/office/drawing/2014/main" id="{E9E6762C-0075-5BDC-3FC1-F3F092788D71}"/>
                  </a:ext>
                </a:extLst>
              </p:cNvPr>
              <p:cNvGrpSpPr/>
              <p:nvPr/>
            </p:nvGrpSpPr>
            <p:grpSpPr>
              <a:xfrm>
                <a:off x="5450577" y="4915145"/>
                <a:ext cx="5150113" cy="1606680"/>
                <a:chOff x="5450577" y="4823088"/>
                <a:chExt cx="5150113" cy="1606680"/>
              </a:xfrm>
            </p:grpSpPr>
            <p:sp>
              <p:nvSpPr>
                <p:cNvPr id="129" name="テキスト ボックス 128">
                  <a:extLst>
                    <a:ext uri="{FF2B5EF4-FFF2-40B4-BE49-F238E27FC236}">
                      <a16:creationId xmlns:a16="http://schemas.microsoft.com/office/drawing/2014/main" id="{8AC84222-6701-4C4D-AEF5-5D01E1551C88}"/>
                    </a:ext>
                  </a:extLst>
                </p:cNvPr>
                <p:cNvSpPr txBox="1"/>
                <p:nvPr/>
              </p:nvSpPr>
              <p:spPr>
                <a:xfrm>
                  <a:off x="5450577" y="5348062"/>
                  <a:ext cx="1702800" cy="1081706"/>
                </a:xfrm>
                <a:prstGeom prst="rect">
                  <a:avLst/>
                </a:prstGeom>
                <a:noFill/>
              </p:spPr>
              <p:txBody>
                <a:bodyPr wrap="square">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シームレスラインライトを取り付ける際に便利な溝が施されているため、今まで施工手間がかかっていたラインライトの取付が容易になります。</a:t>
                  </a:r>
                  <a:endParaRPr lang="en-US" altLang="ja-JP" sz="800" dirty="0">
                    <a:solidFill>
                      <a:schemeClr val="bg1">
                        <a:lumMod val="50000"/>
                      </a:schemeClr>
                    </a:solidFill>
                    <a:latin typeface="メイリオ" panose="020B0604030504040204" pitchFamily="50" charset="-128"/>
                    <a:ea typeface="メイリオ" panose="020B0604030504040204" pitchFamily="50" charset="-128"/>
                  </a:endParaRPr>
                </a:p>
              </p:txBody>
            </p:sp>
            <p:grpSp>
              <p:nvGrpSpPr>
                <p:cNvPr id="10" name="グループ化 9">
                  <a:extLst>
                    <a:ext uri="{FF2B5EF4-FFF2-40B4-BE49-F238E27FC236}">
                      <a16:creationId xmlns:a16="http://schemas.microsoft.com/office/drawing/2014/main" id="{826C78D9-1294-F9C1-F402-871107609195}"/>
                    </a:ext>
                  </a:extLst>
                </p:cNvPr>
                <p:cNvGrpSpPr/>
                <p:nvPr/>
              </p:nvGrpSpPr>
              <p:grpSpPr>
                <a:xfrm>
                  <a:off x="5541010" y="4823088"/>
                  <a:ext cx="5059680" cy="451406"/>
                  <a:chOff x="5541010" y="5761106"/>
                  <a:chExt cx="5059680" cy="451406"/>
                </a:xfrm>
              </p:grpSpPr>
              <p:sp>
                <p:nvSpPr>
                  <p:cNvPr id="131" name="object 29">
                    <a:extLst>
                      <a:ext uri="{FF2B5EF4-FFF2-40B4-BE49-F238E27FC236}">
                        <a16:creationId xmlns:a16="http://schemas.microsoft.com/office/drawing/2014/main" id="{88320A54-E572-44C7-B81A-8C7A12860DA6}"/>
                      </a:ext>
                    </a:extLst>
                  </p:cNvPr>
                  <p:cNvSpPr/>
                  <p:nvPr/>
                </p:nvSpPr>
                <p:spPr>
                  <a:xfrm flipV="1">
                    <a:off x="5541010" y="6148605"/>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217" name="object 27">
                    <a:extLst>
                      <a:ext uri="{FF2B5EF4-FFF2-40B4-BE49-F238E27FC236}">
                        <a16:creationId xmlns:a16="http://schemas.microsoft.com/office/drawing/2014/main" id="{62D03F76-16C1-40FD-82AB-D4BED2B7B04C}"/>
                      </a:ext>
                    </a:extLst>
                  </p:cNvPr>
                  <p:cNvSpPr txBox="1"/>
                  <p:nvPr/>
                </p:nvSpPr>
                <p:spPr>
                  <a:xfrm>
                    <a:off x="5546996" y="5761106"/>
                    <a:ext cx="4254229"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Century Gothic"/>
                        <a:cs typeface="Century Gothic"/>
                      </a:rPr>
                      <a:t>03</a:t>
                    </a:r>
                    <a:r>
                      <a:rPr lang="ja-JP" altLang="en-US" sz="4400" baseline="-2923" dirty="0">
                        <a:solidFill>
                          <a:srgbClr val="818282"/>
                        </a:solidFill>
                        <a:latin typeface="Century Gothic"/>
                        <a:cs typeface="Century Gothic"/>
                      </a:rPr>
                      <a:t>  </a:t>
                    </a:r>
                    <a:r>
                      <a:rPr lang="ja-JP" altLang="en-US" sz="1600" dirty="0">
                        <a:solidFill>
                          <a:srgbClr val="6C6C6C"/>
                        </a:solidFill>
                        <a:latin typeface="+mj-ea"/>
                        <a:ea typeface="+mj-ea"/>
                        <a:cs typeface="BIZ UDP明朝 Medium"/>
                      </a:rPr>
                      <a:t>ラインライト施工が考慮された設計</a:t>
                    </a:r>
                    <a:endParaRPr lang="ja-JP" altLang="en-US" sz="1100" dirty="0">
                      <a:solidFill>
                        <a:srgbClr val="6C6C6C"/>
                      </a:solidFill>
                      <a:latin typeface="+mj-ea"/>
                      <a:ea typeface="+mj-ea"/>
                      <a:cs typeface="BIZ UDP明朝 Medium"/>
                    </a:endParaRPr>
                  </a:p>
                </p:txBody>
              </p:sp>
            </p:grpSp>
          </p:grpSp>
          <p:sp>
            <p:nvSpPr>
              <p:cNvPr id="18" name="object 27">
                <a:extLst>
                  <a:ext uri="{FF2B5EF4-FFF2-40B4-BE49-F238E27FC236}">
                    <a16:creationId xmlns:a16="http://schemas.microsoft.com/office/drawing/2014/main" id="{3ACC953E-D3B0-89DF-1404-61BD66A6BE01}"/>
                  </a:ext>
                </a:extLst>
              </p:cNvPr>
              <p:cNvSpPr txBox="1"/>
              <p:nvPr/>
            </p:nvSpPr>
            <p:spPr>
              <a:xfrm>
                <a:off x="6085042" y="4940805"/>
                <a:ext cx="2252016" cy="123111"/>
              </a:xfrm>
              <a:prstGeom prst="rect">
                <a:avLst/>
              </a:prstGeom>
            </p:spPr>
            <p:txBody>
              <a:bodyPr wrap="square" lIns="0" tIns="0" rIns="0" bIns="0">
                <a:spAutoFit/>
              </a:bodyPr>
              <a:lstStyle/>
              <a:p>
                <a:pPr marL="12700">
                  <a:defRPr/>
                </a:pPr>
                <a:r>
                  <a:rPr lang="en-US" altLang="ja-JP" sz="800" dirty="0">
                    <a:solidFill>
                      <a:srgbClr val="6C6C6C"/>
                    </a:solidFill>
                    <a:latin typeface="+mj-ea"/>
                    <a:ea typeface="+mj-ea"/>
                    <a:cs typeface="BIZ UDP明朝 Medium"/>
                  </a:rPr>
                  <a:t>【</a:t>
                </a:r>
                <a:r>
                  <a:rPr lang="ja-JP" altLang="en-US" sz="800" dirty="0">
                    <a:solidFill>
                      <a:srgbClr val="6C6C6C"/>
                    </a:solidFill>
                    <a:latin typeface="+mj-ea"/>
                    <a:ea typeface="+mj-ea"/>
                    <a:cs typeface="BIZ UDP明朝 Medium"/>
                  </a:rPr>
                  <a:t>共通</a:t>
                </a:r>
                <a:r>
                  <a:rPr lang="en-US" altLang="ja-JP" sz="800" dirty="0">
                    <a:solidFill>
                      <a:srgbClr val="6C6C6C"/>
                    </a:solidFill>
                    <a:latin typeface="+mj-ea"/>
                    <a:ea typeface="+mj-ea"/>
                    <a:cs typeface="BIZ UDP明朝 Medium"/>
                  </a:rPr>
                  <a:t>】</a:t>
                </a:r>
                <a:endParaRPr lang="ja-JP" altLang="en-US" sz="800" dirty="0">
                  <a:solidFill>
                    <a:srgbClr val="6C6C6C"/>
                  </a:solidFill>
                  <a:latin typeface="+mj-ea"/>
                  <a:ea typeface="+mj-ea"/>
                  <a:cs typeface="BIZ UDP明朝 Medium"/>
                </a:endParaRPr>
              </a:p>
            </p:txBody>
          </p:sp>
        </p:grpSp>
        <p:pic>
          <p:nvPicPr>
            <p:cNvPr id="23" name="図 22">
              <a:extLst>
                <a:ext uri="{FF2B5EF4-FFF2-40B4-BE49-F238E27FC236}">
                  <a16:creationId xmlns:a16="http://schemas.microsoft.com/office/drawing/2014/main" id="{50F7A12C-7B22-7EDE-9710-781212FFD84E}"/>
                </a:ext>
              </a:extLst>
            </p:cNvPr>
            <p:cNvPicPr>
              <a:picLocks noChangeAspect="1"/>
            </p:cNvPicPr>
            <p:nvPr/>
          </p:nvPicPr>
          <p:blipFill>
            <a:blip r:embed="rId7"/>
            <a:srcRect t="3547" b="5572"/>
            <a:stretch/>
          </p:blipFill>
          <p:spPr>
            <a:xfrm>
              <a:off x="7171200" y="5455973"/>
              <a:ext cx="1645200" cy="1434573"/>
            </a:xfrm>
            <a:prstGeom prst="rect">
              <a:avLst/>
            </a:prstGeom>
          </p:spPr>
        </p:pic>
        <p:pic>
          <p:nvPicPr>
            <p:cNvPr id="25" name="図 24">
              <a:extLst>
                <a:ext uri="{FF2B5EF4-FFF2-40B4-BE49-F238E27FC236}">
                  <a16:creationId xmlns:a16="http://schemas.microsoft.com/office/drawing/2014/main" id="{5581E9BA-34BA-F1C8-4D9C-AD0626D2795E}"/>
                </a:ext>
              </a:extLst>
            </p:cNvPr>
            <p:cNvPicPr>
              <a:picLocks noChangeAspect="1"/>
            </p:cNvPicPr>
            <p:nvPr/>
          </p:nvPicPr>
          <p:blipFill>
            <a:blip r:embed="rId8"/>
            <a:srcRect t="7423" b="2331"/>
            <a:stretch/>
          </p:blipFill>
          <p:spPr>
            <a:xfrm>
              <a:off x="8845200" y="5455971"/>
              <a:ext cx="1645200" cy="1434573"/>
            </a:xfrm>
            <a:prstGeom prst="rect">
              <a:avLst/>
            </a:prstGeom>
          </p:spPr>
        </p:pic>
      </p:grpSp>
      <p:pic>
        <p:nvPicPr>
          <p:cNvPr id="27" name="図 26">
            <a:extLst>
              <a:ext uri="{FF2B5EF4-FFF2-40B4-BE49-F238E27FC236}">
                <a16:creationId xmlns:a16="http://schemas.microsoft.com/office/drawing/2014/main" id="{D6864B75-1592-2F90-462D-C0300ACEA22D}"/>
              </a:ext>
            </a:extLst>
          </p:cNvPr>
          <p:cNvPicPr>
            <a:picLocks noChangeAspect="1"/>
          </p:cNvPicPr>
          <p:nvPr/>
        </p:nvPicPr>
        <p:blipFill>
          <a:blip r:embed="rId9"/>
          <a:stretch>
            <a:fillRect/>
          </a:stretch>
        </p:blipFill>
        <p:spPr>
          <a:xfrm>
            <a:off x="223943" y="4903759"/>
            <a:ext cx="4967257" cy="1999745"/>
          </a:xfrm>
          <a:prstGeom prst="rect">
            <a:avLst/>
          </a:prstGeom>
        </p:spPr>
      </p:pic>
      <p:grpSp>
        <p:nvGrpSpPr>
          <p:cNvPr id="19" name="グループ化 18">
            <a:extLst>
              <a:ext uri="{FF2B5EF4-FFF2-40B4-BE49-F238E27FC236}">
                <a16:creationId xmlns:a16="http://schemas.microsoft.com/office/drawing/2014/main" id="{8AFF9D8A-7A00-3DD9-C037-038228E03F98}"/>
              </a:ext>
            </a:extLst>
          </p:cNvPr>
          <p:cNvGrpSpPr/>
          <p:nvPr/>
        </p:nvGrpSpPr>
        <p:grpSpPr>
          <a:xfrm>
            <a:off x="5442012" y="1046617"/>
            <a:ext cx="5158678" cy="1719774"/>
            <a:chOff x="5442012" y="1046617"/>
            <a:chExt cx="5158678" cy="1719774"/>
          </a:xfrm>
        </p:grpSpPr>
        <p:grpSp>
          <p:nvGrpSpPr>
            <p:cNvPr id="81" name="グループ化 80">
              <a:extLst>
                <a:ext uri="{FF2B5EF4-FFF2-40B4-BE49-F238E27FC236}">
                  <a16:creationId xmlns:a16="http://schemas.microsoft.com/office/drawing/2014/main" id="{565F7C85-3E0F-2673-2A99-3C85EAAC957C}"/>
                </a:ext>
              </a:extLst>
            </p:cNvPr>
            <p:cNvGrpSpPr/>
            <p:nvPr/>
          </p:nvGrpSpPr>
          <p:grpSpPr>
            <a:xfrm>
              <a:off x="5442012" y="1046617"/>
              <a:ext cx="5158678" cy="1719774"/>
              <a:chOff x="5442012" y="1046617"/>
              <a:chExt cx="5158678" cy="1719774"/>
            </a:xfrm>
          </p:grpSpPr>
          <p:grpSp>
            <p:nvGrpSpPr>
              <p:cNvPr id="9" name="グループ化 8">
                <a:extLst>
                  <a:ext uri="{FF2B5EF4-FFF2-40B4-BE49-F238E27FC236}">
                    <a16:creationId xmlns:a16="http://schemas.microsoft.com/office/drawing/2014/main" id="{DE1C0C6A-5C94-E68B-AF29-2754271BC138}"/>
                  </a:ext>
                </a:extLst>
              </p:cNvPr>
              <p:cNvGrpSpPr/>
              <p:nvPr/>
            </p:nvGrpSpPr>
            <p:grpSpPr>
              <a:xfrm>
                <a:off x="5524874" y="1046617"/>
                <a:ext cx="5075816" cy="451406"/>
                <a:chOff x="5524874" y="1305823"/>
                <a:chExt cx="5075816" cy="451406"/>
              </a:xfrm>
            </p:grpSpPr>
            <p:sp>
              <p:nvSpPr>
                <p:cNvPr id="135" name="object 27">
                  <a:extLst>
                    <a:ext uri="{FF2B5EF4-FFF2-40B4-BE49-F238E27FC236}">
                      <a16:creationId xmlns:a16="http://schemas.microsoft.com/office/drawing/2014/main" id="{62E28189-A95D-4226-A772-E09CCEAC1D3E}"/>
                    </a:ext>
                  </a:extLst>
                </p:cNvPr>
                <p:cNvSpPr txBox="1"/>
                <p:nvPr/>
              </p:nvSpPr>
              <p:spPr>
                <a:xfrm>
                  <a:off x="5524874" y="1305823"/>
                  <a:ext cx="4790701"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Century Gothic"/>
                      <a:cs typeface="Century Gothic"/>
                    </a:rPr>
                    <a:t>01</a:t>
                  </a:r>
                  <a:r>
                    <a:rPr lang="ja-JP" altLang="en-US" sz="1800" baseline="-2923" dirty="0">
                      <a:solidFill>
                        <a:srgbClr val="6C6C6C"/>
                      </a:solidFill>
                      <a:latin typeface="+mj-ea"/>
                      <a:ea typeface="+mj-ea"/>
                      <a:cs typeface="Century Gothic"/>
                    </a:rPr>
                    <a:t>　</a:t>
                  </a:r>
                  <a:r>
                    <a:rPr lang="ja-JP" altLang="en-US" sz="1600" dirty="0">
                      <a:solidFill>
                        <a:srgbClr val="6C6C6C"/>
                      </a:solidFill>
                      <a:latin typeface="+mj-ea"/>
                      <a:ea typeface="+mj-ea"/>
                      <a:cs typeface="BIZ UDP明朝 Medium"/>
                    </a:rPr>
                    <a:t>在来施工＋</a:t>
                  </a:r>
                  <a:r>
                    <a:rPr lang="en-US" altLang="ja-JP" sz="1600" dirty="0">
                      <a:solidFill>
                        <a:srgbClr val="6C6C6C"/>
                      </a:solidFill>
                      <a:latin typeface="+mj-ea"/>
                      <a:ea typeface="+mj-ea"/>
                      <a:cs typeface="BIZ UDP明朝 Medium"/>
                    </a:rPr>
                    <a:t>α</a:t>
                  </a:r>
                  <a:r>
                    <a:rPr lang="ja-JP" altLang="en-US" sz="1600" dirty="0">
                      <a:solidFill>
                        <a:srgbClr val="6C6C6C"/>
                      </a:solidFill>
                      <a:latin typeface="+mj-ea"/>
                      <a:ea typeface="+mj-ea"/>
                      <a:cs typeface="BIZ UDP明朝 Medium"/>
                    </a:rPr>
                    <a:t>で施工ができるステップ</a:t>
                  </a:r>
                </a:p>
              </p:txBody>
            </p:sp>
            <p:sp>
              <p:nvSpPr>
                <p:cNvPr id="17" name="object 29">
                  <a:extLst>
                    <a:ext uri="{FF2B5EF4-FFF2-40B4-BE49-F238E27FC236}">
                      <a16:creationId xmlns:a16="http://schemas.microsoft.com/office/drawing/2014/main" id="{0369A2F1-655F-4D24-88E0-7D3C55916D65}"/>
                    </a:ext>
                  </a:extLst>
                </p:cNvPr>
                <p:cNvSpPr/>
                <p:nvPr/>
              </p:nvSpPr>
              <p:spPr>
                <a:xfrm flipV="1">
                  <a:off x="5541010" y="1692577"/>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grpSp>
          <p:sp>
            <p:nvSpPr>
              <p:cNvPr id="125" name="テキスト ボックス 124">
                <a:extLst>
                  <a:ext uri="{FF2B5EF4-FFF2-40B4-BE49-F238E27FC236}">
                    <a16:creationId xmlns:a16="http://schemas.microsoft.com/office/drawing/2014/main" id="{4031D02D-935E-46A8-B500-AB7CEA338325}"/>
                  </a:ext>
                </a:extLst>
              </p:cNvPr>
              <p:cNvSpPr txBox="1"/>
              <p:nvPr/>
            </p:nvSpPr>
            <p:spPr>
              <a:xfrm>
                <a:off x="5442012" y="1517972"/>
                <a:ext cx="1702366" cy="1248419"/>
              </a:xfrm>
              <a:prstGeom prst="rect">
                <a:avLst/>
              </a:prstGeom>
              <a:noFill/>
            </p:spPr>
            <p:txBody>
              <a:bodyPr wrap="square">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特殊な工具や技術を必要としないため、ブロック工や左官工の方でも下地工事を簡単に行える優れた施工性が特徴です。</a:t>
                </a:r>
              </a:p>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従来のブロック工事に加えて、ネジで部材を固定するだけ簡単施工が可能となっています。</a:t>
                </a:r>
                <a:endParaRPr lang="en-US" altLang="ja-JP" sz="800" dirty="0">
                  <a:solidFill>
                    <a:schemeClr val="bg1">
                      <a:lumMod val="50000"/>
                    </a:schemeClr>
                  </a:solidFill>
                  <a:latin typeface="メイリオ" panose="020B0604030504040204" pitchFamily="50" charset="-128"/>
                  <a:ea typeface="メイリオ" panose="020B0604030504040204" pitchFamily="50" charset="-128"/>
                </a:endParaRPr>
              </a:p>
            </p:txBody>
          </p:sp>
        </p:grpSp>
        <p:sp>
          <p:nvSpPr>
            <p:cNvPr id="15" name="object 27">
              <a:extLst>
                <a:ext uri="{FF2B5EF4-FFF2-40B4-BE49-F238E27FC236}">
                  <a16:creationId xmlns:a16="http://schemas.microsoft.com/office/drawing/2014/main" id="{675BE8C2-76E6-8BF5-E9B5-E80ED6F81BEE}"/>
                </a:ext>
              </a:extLst>
            </p:cNvPr>
            <p:cNvSpPr txBox="1"/>
            <p:nvPr/>
          </p:nvSpPr>
          <p:spPr>
            <a:xfrm>
              <a:off x="6004081" y="1067952"/>
              <a:ext cx="2252016" cy="123111"/>
            </a:xfrm>
            <a:prstGeom prst="rect">
              <a:avLst/>
            </a:prstGeom>
          </p:spPr>
          <p:txBody>
            <a:bodyPr wrap="square" lIns="0" tIns="0" rIns="0" bIns="0">
              <a:spAutoFit/>
            </a:bodyPr>
            <a:lstStyle/>
            <a:p>
              <a:pPr marL="12700">
                <a:defRPr/>
              </a:pPr>
              <a:r>
                <a:rPr lang="en-US" altLang="ja-JP" sz="800" dirty="0">
                  <a:solidFill>
                    <a:srgbClr val="6C6C6C"/>
                  </a:solidFill>
                  <a:latin typeface="+mj-ea"/>
                  <a:ea typeface="+mj-ea"/>
                  <a:cs typeface="BIZ UDP明朝 Medium"/>
                </a:rPr>
                <a:t>【</a:t>
              </a:r>
              <a:r>
                <a:rPr lang="ja-JP" altLang="en-US" sz="800" dirty="0">
                  <a:solidFill>
                    <a:srgbClr val="6C6C6C"/>
                  </a:solidFill>
                  <a:latin typeface="+mj-ea"/>
                  <a:ea typeface="+mj-ea"/>
                  <a:cs typeface="BIZ UDP明朝 Medium"/>
                </a:rPr>
                <a:t>パーツ：浮遊ステップ材</a:t>
              </a:r>
              <a:r>
                <a:rPr lang="en-US" altLang="ja-JP" sz="800" dirty="0">
                  <a:solidFill>
                    <a:srgbClr val="6C6C6C"/>
                  </a:solidFill>
                  <a:latin typeface="+mj-ea"/>
                  <a:ea typeface="+mj-ea"/>
                  <a:cs typeface="BIZ UDP明朝 Medium"/>
                </a:rPr>
                <a:t>】</a:t>
              </a:r>
              <a:endParaRPr lang="ja-JP" altLang="en-US" sz="800" dirty="0">
                <a:solidFill>
                  <a:srgbClr val="6C6C6C"/>
                </a:solidFill>
                <a:latin typeface="+mj-ea"/>
                <a:ea typeface="+mj-ea"/>
                <a:cs typeface="BIZ UDP明朝 Medium"/>
              </a:endParaRPr>
            </a:p>
          </p:txBody>
        </p:sp>
      </p:grpSp>
      <p:sp>
        <p:nvSpPr>
          <p:cNvPr id="47" name="テキスト ボックス 46">
            <a:extLst>
              <a:ext uri="{FF2B5EF4-FFF2-40B4-BE49-F238E27FC236}">
                <a16:creationId xmlns:a16="http://schemas.microsoft.com/office/drawing/2014/main" id="{A6715F88-50CA-08D4-52A5-2D72372995E9}"/>
              </a:ext>
            </a:extLst>
          </p:cNvPr>
          <p:cNvSpPr txBox="1"/>
          <p:nvPr/>
        </p:nvSpPr>
        <p:spPr>
          <a:xfrm>
            <a:off x="221740" y="4705801"/>
            <a:ext cx="5191200" cy="179536"/>
          </a:xfrm>
          <a:prstGeom prst="rect">
            <a:avLst/>
          </a:prstGeom>
          <a:noFill/>
        </p:spPr>
        <p:txBody>
          <a:bodyPr wrap="square" lIns="0" tIns="0" rIns="0" bIns="0">
            <a:spAutoFit/>
          </a:bodyPr>
          <a:lstStyle/>
          <a:p>
            <a:pPr>
              <a:lnSpc>
                <a:spcPts val="1400"/>
              </a:lnSpc>
            </a:pPr>
            <a:r>
              <a:rPr lang="ja-JP" altLang="en-US" sz="1000" dirty="0">
                <a:solidFill>
                  <a:schemeClr val="bg1">
                    <a:lumMod val="50000"/>
                  </a:schemeClr>
                </a:solidFill>
                <a:latin typeface="+mj-ea"/>
                <a:ea typeface="+mj-ea"/>
              </a:rPr>
              <a:t>従来工法との工期比較　</a:t>
            </a:r>
            <a:r>
              <a:rPr lang="ja-JP" altLang="en-US" sz="800" dirty="0">
                <a:solidFill>
                  <a:schemeClr val="bg1">
                    <a:lumMod val="50000"/>
                  </a:schemeClr>
                </a:solidFill>
                <a:latin typeface="+mj-ea"/>
                <a:ea typeface="+mj-ea"/>
              </a:rPr>
              <a:t>照明取付けも一体でできるアルミユニットにより省施工化、工期短縮を実現。</a:t>
            </a:r>
            <a:endParaRPr lang="en-US" altLang="ja-JP" sz="800" dirty="0">
              <a:solidFill>
                <a:schemeClr val="bg1">
                  <a:lumMod val="50000"/>
                </a:schemeClr>
              </a:solidFill>
              <a:latin typeface="+mj-ea"/>
              <a:ea typeface="+mj-ea"/>
            </a:endParaRPr>
          </a:p>
        </p:txBody>
      </p:sp>
      <p:sp>
        <p:nvSpPr>
          <p:cNvPr id="59" name="テキスト ボックス 58">
            <a:extLst>
              <a:ext uri="{FF2B5EF4-FFF2-40B4-BE49-F238E27FC236}">
                <a16:creationId xmlns:a16="http://schemas.microsoft.com/office/drawing/2014/main" id="{77FC409E-4B06-73EC-B1C3-FEB66017DA90}"/>
              </a:ext>
            </a:extLst>
          </p:cNvPr>
          <p:cNvSpPr txBox="1"/>
          <p:nvPr/>
        </p:nvSpPr>
        <p:spPr>
          <a:xfrm>
            <a:off x="2212765" y="6883711"/>
            <a:ext cx="3007235" cy="161583"/>
          </a:xfrm>
          <a:prstGeom prst="rect">
            <a:avLst/>
          </a:prstGeom>
          <a:noFill/>
        </p:spPr>
        <p:txBody>
          <a:bodyPr wrap="square" lIns="0" tIns="0" rIns="0" bIns="0">
            <a:spAutoFit/>
          </a:bodyPr>
          <a:lstStyle/>
          <a:p>
            <a:pPr>
              <a:lnSpc>
                <a:spcPts val="1400"/>
              </a:lnSpc>
            </a:pPr>
            <a:r>
              <a:rPr lang="en-US" altLang="ja-JP" sz="700" dirty="0">
                <a:solidFill>
                  <a:schemeClr val="bg1">
                    <a:lumMod val="50000"/>
                  </a:schemeClr>
                </a:solidFill>
                <a:latin typeface="+mj-ea"/>
                <a:ea typeface="+mj-ea"/>
              </a:rPr>
              <a:t>※</a:t>
            </a:r>
            <a:r>
              <a:rPr lang="ja-JP" altLang="en-US" sz="700" dirty="0">
                <a:solidFill>
                  <a:schemeClr val="bg1">
                    <a:lumMod val="50000"/>
                  </a:schemeClr>
                </a:solidFill>
                <a:latin typeface="+mj-ea"/>
                <a:ea typeface="+mj-ea"/>
              </a:rPr>
              <a:t>上記工程は日数は一例です。現場の納まりやサイズによって異なります。</a:t>
            </a:r>
            <a:endParaRPr lang="en-US" altLang="ja-JP" sz="700" dirty="0">
              <a:solidFill>
                <a:schemeClr val="bg1">
                  <a:lumMod val="50000"/>
                </a:schemeClr>
              </a:solidFill>
              <a:latin typeface="+mj-ea"/>
              <a:ea typeface="+mj-ea"/>
            </a:endParaRPr>
          </a:p>
        </p:txBody>
      </p:sp>
      <p:sp>
        <p:nvSpPr>
          <p:cNvPr id="24" name="テキスト ボックス 23">
            <a:extLst>
              <a:ext uri="{FF2B5EF4-FFF2-40B4-BE49-F238E27FC236}">
                <a16:creationId xmlns:a16="http://schemas.microsoft.com/office/drawing/2014/main" id="{600967E3-BEB4-A4E2-C6B5-CF28C57B46CD}"/>
              </a:ext>
            </a:extLst>
          </p:cNvPr>
          <p:cNvSpPr txBox="1"/>
          <p:nvPr/>
        </p:nvSpPr>
        <p:spPr>
          <a:xfrm>
            <a:off x="9801225" y="2029088"/>
            <a:ext cx="733425" cy="155812"/>
          </a:xfrm>
          <a:prstGeom prst="rect">
            <a:avLst/>
          </a:prstGeom>
          <a:noFill/>
        </p:spPr>
        <p:txBody>
          <a:bodyPr wrap="square" lIns="0" tIns="0" rIns="0" bIns="0">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タイル納まり</a:t>
            </a:r>
          </a:p>
        </p:txBody>
      </p:sp>
      <p:pic>
        <p:nvPicPr>
          <p:cNvPr id="29" name="図 28">
            <a:extLst>
              <a:ext uri="{FF2B5EF4-FFF2-40B4-BE49-F238E27FC236}">
                <a16:creationId xmlns:a16="http://schemas.microsoft.com/office/drawing/2014/main" id="{8B25DCFB-AF91-E092-268F-4DA89434ED2D}"/>
              </a:ext>
            </a:extLst>
          </p:cNvPr>
          <p:cNvPicPr>
            <a:picLocks noChangeAspect="1"/>
          </p:cNvPicPr>
          <p:nvPr/>
        </p:nvPicPr>
        <p:blipFill>
          <a:blip r:embed="rId10"/>
          <a:stretch>
            <a:fillRect/>
          </a:stretch>
        </p:blipFill>
        <p:spPr>
          <a:xfrm>
            <a:off x="7131874" y="1544143"/>
            <a:ext cx="1645201" cy="1202393"/>
          </a:xfrm>
          <a:prstGeom prst="rect">
            <a:avLst/>
          </a:prstGeom>
        </p:spPr>
      </p:pic>
      <p:sp>
        <p:nvSpPr>
          <p:cNvPr id="32" name="テキスト ボックス 31">
            <a:extLst>
              <a:ext uri="{FF2B5EF4-FFF2-40B4-BE49-F238E27FC236}">
                <a16:creationId xmlns:a16="http://schemas.microsoft.com/office/drawing/2014/main" id="{081D69AB-A383-21DF-8ABD-32B4A07025BD}"/>
              </a:ext>
            </a:extLst>
          </p:cNvPr>
          <p:cNvSpPr txBox="1"/>
          <p:nvPr/>
        </p:nvSpPr>
        <p:spPr>
          <a:xfrm>
            <a:off x="9801225" y="2600025"/>
            <a:ext cx="799465" cy="155812"/>
          </a:xfrm>
          <a:prstGeom prst="rect">
            <a:avLst/>
          </a:prstGeom>
          <a:noFill/>
        </p:spPr>
        <p:txBody>
          <a:bodyPr wrap="square" lIns="0" tIns="0" rIns="0" bIns="0">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アルミ納まり</a:t>
            </a:r>
          </a:p>
        </p:txBody>
      </p:sp>
      <p:pic>
        <p:nvPicPr>
          <p:cNvPr id="51" name="図 50">
            <a:extLst>
              <a:ext uri="{FF2B5EF4-FFF2-40B4-BE49-F238E27FC236}">
                <a16:creationId xmlns:a16="http://schemas.microsoft.com/office/drawing/2014/main" id="{5BF31E37-0ED0-0817-00E5-965A50540702}"/>
              </a:ext>
            </a:extLst>
          </p:cNvPr>
          <p:cNvPicPr>
            <a:picLocks noChangeAspect="1"/>
          </p:cNvPicPr>
          <p:nvPr/>
        </p:nvPicPr>
        <p:blipFill>
          <a:blip r:embed="rId11"/>
          <a:srcRect t="2946" b="11250"/>
          <a:stretch/>
        </p:blipFill>
        <p:spPr>
          <a:xfrm>
            <a:off x="8845867" y="1540925"/>
            <a:ext cx="889992" cy="551575"/>
          </a:xfrm>
          <a:prstGeom prst="rect">
            <a:avLst/>
          </a:prstGeom>
        </p:spPr>
      </p:pic>
      <p:pic>
        <p:nvPicPr>
          <p:cNvPr id="52" name="図 51">
            <a:extLst>
              <a:ext uri="{FF2B5EF4-FFF2-40B4-BE49-F238E27FC236}">
                <a16:creationId xmlns:a16="http://schemas.microsoft.com/office/drawing/2014/main" id="{19EF7FA9-3E5E-73E4-1EC1-CE496DC77A99}"/>
              </a:ext>
            </a:extLst>
          </p:cNvPr>
          <p:cNvPicPr>
            <a:picLocks noChangeAspect="1"/>
          </p:cNvPicPr>
          <p:nvPr/>
        </p:nvPicPr>
        <p:blipFill>
          <a:blip r:embed="rId12"/>
          <a:srcRect t="1981" b="10548"/>
          <a:stretch/>
        </p:blipFill>
        <p:spPr>
          <a:xfrm>
            <a:off x="8845867" y="2194963"/>
            <a:ext cx="883176" cy="551574"/>
          </a:xfrm>
          <a:prstGeom prst="rect">
            <a:avLst/>
          </a:prstGeom>
        </p:spPr>
      </p:pic>
      <p:pic>
        <p:nvPicPr>
          <p:cNvPr id="54" name="図 53">
            <a:extLst>
              <a:ext uri="{FF2B5EF4-FFF2-40B4-BE49-F238E27FC236}">
                <a16:creationId xmlns:a16="http://schemas.microsoft.com/office/drawing/2014/main" id="{11F108BF-BD2A-040D-F090-F138A71610F1}"/>
              </a:ext>
            </a:extLst>
          </p:cNvPr>
          <p:cNvPicPr>
            <a:picLocks noChangeAspect="1"/>
          </p:cNvPicPr>
          <p:nvPr/>
        </p:nvPicPr>
        <p:blipFill>
          <a:blip r:embed="rId13"/>
          <a:srcRect r="34550"/>
          <a:stretch/>
        </p:blipFill>
        <p:spPr>
          <a:xfrm>
            <a:off x="9291167" y="3854356"/>
            <a:ext cx="1199233" cy="507148"/>
          </a:xfrm>
          <a:prstGeom prst="rect">
            <a:avLst/>
          </a:prstGeom>
        </p:spPr>
      </p:pic>
      <p:pic>
        <p:nvPicPr>
          <p:cNvPr id="55" name="図 54">
            <a:extLst>
              <a:ext uri="{FF2B5EF4-FFF2-40B4-BE49-F238E27FC236}">
                <a16:creationId xmlns:a16="http://schemas.microsoft.com/office/drawing/2014/main" id="{A8D196F9-E271-6F0E-DB34-835B17186FE9}"/>
              </a:ext>
            </a:extLst>
          </p:cNvPr>
          <p:cNvPicPr>
            <a:picLocks noChangeAspect="1"/>
          </p:cNvPicPr>
          <p:nvPr/>
        </p:nvPicPr>
        <p:blipFill>
          <a:blip r:embed="rId13"/>
          <a:srcRect l="67415"/>
          <a:stretch/>
        </p:blipFill>
        <p:spPr>
          <a:xfrm>
            <a:off x="9308692" y="4464653"/>
            <a:ext cx="597048" cy="507148"/>
          </a:xfrm>
          <a:prstGeom prst="rect">
            <a:avLst/>
          </a:prstGeom>
        </p:spPr>
      </p:pic>
      <p:sp>
        <p:nvSpPr>
          <p:cNvPr id="56" name="テキスト ボックス 55">
            <a:extLst>
              <a:ext uri="{FF2B5EF4-FFF2-40B4-BE49-F238E27FC236}">
                <a16:creationId xmlns:a16="http://schemas.microsoft.com/office/drawing/2014/main" id="{9AE62A10-A01D-E6BB-9C43-56D3B60D9FAD}"/>
              </a:ext>
            </a:extLst>
          </p:cNvPr>
          <p:cNvSpPr txBox="1"/>
          <p:nvPr/>
        </p:nvSpPr>
        <p:spPr>
          <a:xfrm>
            <a:off x="9317943" y="3680356"/>
            <a:ext cx="1156331" cy="155812"/>
          </a:xfrm>
          <a:prstGeom prst="rect">
            <a:avLst/>
          </a:prstGeom>
          <a:noFill/>
        </p:spPr>
        <p:txBody>
          <a:bodyPr wrap="square" lIns="0" tIns="0" rIns="0" bIns="0">
            <a:spAutoFit/>
          </a:bodyPr>
          <a:lstStyle/>
          <a:p>
            <a:pPr algn="just">
              <a:lnSpc>
                <a:spcPts val="1300"/>
              </a:lnSpc>
            </a:pPr>
            <a:r>
              <a:rPr lang="ja-JP" altLang="en-US" sz="800" b="1" dirty="0">
                <a:solidFill>
                  <a:schemeClr val="bg1">
                    <a:lumMod val="50000"/>
                  </a:schemeClr>
                </a:solidFill>
                <a:latin typeface="メイリオ" panose="020B0604030504040204" pitchFamily="50" charset="-128"/>
                <a:ea typeface="メイリオ" panose="020B0604030504040204" pitchFamily="50" charset="-128"/>
              </a:rPr>
              <a:t>タイルバリエーション</a:t>
            </a:r>
          </a:p>
        </p:txBody>
      </p:sp>
      <p:sp>
        <p:nvSpPr>
          <p:cNvPr id="57" name="テキスト ボックス 56">
            <a:extLst>
              <a:ext uri="{FF2B5EF4-FFF2-40B4-BE49-F238E27FC236}">
                <a16:creationId xmlns:a16="http://schemas.microsoft.com/office/drawing/2014/main" id="{D817E9DE-75CA-117E-E1BE-1F6BBA22A95A}"/>
              </a:ext>
            </a:extLst>
          </p:cNvPr>
          <p:cNvSpPr txBox="1"/>
          <p:nvPr/>
        </p:nvSpPr>
        <p:spPr>
          <a:xfrm>
            <a:off x="9317943" y="4323688"/>
            <a:ext cx="494979" cy="148117"/>
          </a:xfrm>
          <a:prstGeom prst="rect">
            <a:avLst/>
          </a:prstGeom>
          <a:noFill/>
        </p:spPr>
        <p:txBody>
          <a:bodyPr wrap="square" lIns="0" tIns="0" rIns="0" bIns="0">
            <a:spAutoFit/>
          </a:bodyPr>
          <a:lstStyle/>
          <a:p>
            <a:pPr algn="just">
              <a:lnSpc>
                <a:spcPts val="13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ライトグレー</a:t>
            </a:r>
          </a:p>
        </p:txBody>
      </p:sp>
      <p:sp>
        <p:nvSpPr>
          <p:cNvPr id="58" name="テキスト ボックス 57">
            <a:extLst>
              <a:ext uri="{FF2B5EF4-FFF2-40B4-BE49-F238E27FC236}">
                <a16:creationId xmlns:a16="http://schemas.microsoft.com/office/drawing/2014/main" id="{E4D0C555-9DED-06A5-5B6E-40142127C509}"/>
              </a:ext>
            </a:extLst>
          </p:cNvPr>
          <p:cNvSpPr txBox="1"/>
          <p:nvPr/>
        </p:nvSpPr>
        <p:spPr>
          <a:xfrm>
            <a:off x="9927753" y="4323688"/>
            <a:ext cx="494979" cy="148117"/>
          </a:xfrm>
          <a:prstGeom prst="rect">
            <a:avLst/>
          </a:prstGeom>
          <a:noFill/>
        </p:spPr>
        <p:txBody>
          <a:bodyPr wrap="square" lIns="0" tIns="0" rIns="0" bIns="0">
            <a:spAutoFit/>
          </a:bodyPr>
          <a:lstStyle/>
          <a:p>
            <a:pPr algn="just">
              <a:lnSpc>
                <a:spcPts val="13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グレー</a:t>
            </a:r>
          </a:p>
        </p:txBody>
      </p:sp>
      <p:sp>
        <p:nvSpPr>
          <p:cNvPr id="60" name="テキスト ボックス 59">
            <a:extLst>
              <a:ext uri="{FF2B5EF4-FFF2-40B4-BE49-F238E27FC236}">
                <a16:creationId xmlns:a16="http://schemas.microsoft.com/office/drawing/2014/main" id="{C95289DE-9984-EDD3-218A-FE0EE8AD425A}"/>
              </a:ext>
            </a:extLst>
          </p:cNvPr>
          <p:cNvSpPr txBox="1"/>
          <p:nvPr/>
        </p:nvSpPr>
        <p:spPr>
          <a:xfrm>
            <a:off x="9317943" y="4924467"/>
            <a:ext cx="494979" cy="148117"/>
          </a:xfrm>
          <a:prstGeom prst="rect">
            <a:avLst/>
          </a:prstGeom>
          <a:noFill/>
        </p:spPr>
        <p:txBody>
          <a:bodyPr wrap="square" lIns="0" tIns="0" rIns="0" bIns="0">
            <a:spAutoFit/>
          </a:bodyPr>
          <a:lstStyle/>
          <a:p>
            <a:pPr algn="just">
              <a:lnSpc>
                <a:spcPts val="13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ダークグレー</a:t>
            </a:r>
          </a:p>
        </p:txBody>
      </p:sp>
      <p:sp>
        <p:nvSpPr>
          <p:cNvPr id="7" name="テキスト ボックス 6">
            <a:extLst>
              <a:ext uri="{FF2B5EF4-FFF2-40B4-BE49-F238E27FC236}">
                <a16:creationId xmlns:a16="http://schemas.microsoft.com/office/drawing/2014/main" id="{346F8159-6F2D-61DC-BAF0-C09354997E56}"/>
              </a:ext>
            </a:extLst>
          </p:cNvPr>
          <p:cNvSpPr txBox="1"/>
          <p:nvPr/>
        </p:nvSpPr>
        <p:spPr>
          <a:xfrm>
            <a:off x="2667152" y="3260127"/>
            <a:ext cx="2011208" cy="155812"/>
          </a:xfrm>
          <a:prstGeom prst="rect">
            <a:avLst/>
          </a:prstGeom>
          <a:noFill/>
        </p:spPr>
        <p:txBody>
          <a:bodyPr wrap="square" lIns="0" tIns="0" rIns="0" bIns="0">
            <a:spAutoFit/>
          </a:bodyPr>
          <a:lstStyle/>
          <a:p>
            <a:pPr algn="dist">
              <a:lnSpc>
                <a:spcPts val="1300"/>
              </a:lnSpc>
            </a:pPr>
            <a:r>
              <a:rPr lang="ja-JP" altLang="en-US" sz="800" b="1" dirty="0">
                <a:ln w="0">
                  <a:noFill/>
                </a:ln>
                <a:solidFill>
                  <a:schemeClr val="bg1"/>
                </a:solidFill>
                <a:effectLst>
                  <a:outerShdw blurRad="25400" dist="63500" dir="2400000" algn="tl" rotWithShape="0">
                    <a:schemeClr val="dk1">
                      <a:alpha val="88000"/>
                    </a:schemeClr>
                  </a:outerShdw>
                </a:effectLst>
                <a:latin typeface="メイリオ" panose="020B0604030504040204" pitchFamily="50" charset="-128"/>
                <a:ea typeface="メイリオ" panose="020B0604030504040204" pitchFamily="50" charset="-128"/>
              </a:rPr>
              <a:t>浮遊ステップユニット ダークグレー色 </a:t>
            </a:r>
            <a:r>
              <a:rPr lang="en-US" altLang="ja-JP" sz="800" b="1" dirty="0">
                <a:ln w="0">
                  <a:noFill/>
                </a:ln>
                <a:solidFill>
                  <a:schemeClr val="bg1"/>
                </a:solidFill>
                <a:effectLst>
                  <a:outerShdw blurRad="25400" dist="63500" dir="2400000" algn="tl" rotWithShape="0">
                    <a:schemeClr val="dk1">
                      <a:alpha val="88000"/>
                    </a:schemeClr>
                  </a:outerShdw>
                </a:effectLst>
                <a:latin typeface="メイリオ" panose="020B0604030504040204" pitchFamily="50" charset="-128"/>
                <a:ea typeface="メイリオ" panose="020B0604030504040204" pitchFamily="50" charset="-128"/>
              </a:rPr>
              <a:t>2</a:t>
            </a:r>
            <a:r>
              <a:rPr lang="ja-JP" altLang="en-US" sz="800" b="1" dirty="0">
                <a:ln w="0">
                  <a:noFill/>
                </a:ln>
                <a:solidFill>
                  <a:schemeClr val="bg1"/>
                </a:solidFill>
                <a:effectLst>
                  <a:outerShdw blurRad="25400" dist="63500" dir="2400000" algn="tl" rotWithShape="0">
                    <a:schemeClr val="dk1">
                      <a:alpha val="88000"/>
                    </a:schemeClr>
                  </a:outerShdw>
                </a:effectLst>
                <a:latin typeface="メイリオ" panose="020B0604030504040204" pitchFamily="50" charset="-128"/>
                <a:ea typeface="メイリオ" panose="020B0604030504040204" pitchFamily="50" charset="-128"/>
              </a:rPr>
              <a:t>段</a:t>
            </a:r>
          </a:p>
        </p:txBody>
      </p:sp>
      <p:sp>
        <p:nvSpPr>
          <p:cNvPr id="26" name="テキスト ボックス 25">
            <a:extLst>
              <a:ext uri="{FF2B5EF4-FFF2-40B4-BE49-F238E27FC236}">
                <a16:creationId xmlns:a16="http://schemas.microsoft.com/office/drawing/2014/main" id="{B570502A-3746-CF44-413F-99D5E029E5ED}"/>
              </a:ext>
            </a:extLst>
          </p:cNvPr>
          <p:cNvSpPr txBox="1"/>
          <p:nvPr/>
        </p:nvSpPr>
        <p:spPr>
          <a:xfrm>
            <a:off x="117898" y="3260127"/>
            <a:ext cx="1504527" cy="155812"/>
          </a:xfrm>
          <a:prstGeom prst="rect">
            <a:avLst/>
          </a:prstGeom>
          <a:noFill/>
        </p:spPr>
        <p:txBody>
          <a:bodyPr wrap="square" lIns="0" tIns="0" rIns="0" bIns="0">
            <a:spAutoFit/>
          </a:bodyPr>
          <a:lstStyle>
            <a:defPPr>
              <a:defRPr lang="en-US"/>
            </a:defPPr>
            <a:lvl1pPr algn="dist">
              <a:lnSpc>
                <a:spcPts val="1300"/>
              </a:lnSpc>
              <a:defRPr sz="800" b="1">
                <a:ln w="0">
                  <a:noFill/>
                </a:ln>
                <a:solidFill>
                  <a:schemeClr val="bg1"/>
                </a:solidFill>
                <a:effectLst>
                  <a:outerShdw blurRad="50800" dist="63500" dir="4800000" algn="tl" rotWithShape="0">
                    <a:schemeClr val="dk1">
                      <a:alpha val="88000"/>
                    </a:schemeClr>
                  </a:outerShdw>
                </a:effectLst>
                <a:latin typeface="メイリオ" panose="020B0604030504040204" pitchFamily="50" charset="-128"/>
                <a:ea typeface="メイリオ" panose="020B0604030504040204" pitchFamily="50" charset="-128"/>
              </a:defRPr>
            </a:lvl1pPr>
          </a:lstStyle>
          <a:p>
            <a:r>
              <a:rPr lang="ja-JP" altLang="en-US" dirty="0"/>
              <a:t>浮遊ステップ材 タイル納まり</a:t>
            </a:r>
          </a:p>
        </p:txBody>
      </p:sp>
    </p:spTree>
    <p:extLst>
      <p:ext uri="{BB962C8B-B14F-4D97-AF65-F5344CB8AC3E}">
        <p14:creationId xmlns:p14="http://schemas.microsoft.com/office/powerpoint/2010/main" val="366639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Text Box 1039">
            <a:extLst>
              <a:ext uri="{FF2B5EF4-FFF2-40B4-BE49-F238E27FC236}">
                <a16:creationId xmlns:a16="http://schemas.microsoft.com/office/drawing/2014/main" id="{0B886D4C-5C70-0E46-A6D5-BFBE1A200F96}"/>
              </a:ext>
            </a:extLst>
          </p:cNvPr>
          <p:cNvSpPr txBox="1">
            <a:spLocks noChangeArrowheads="1"/>
          </p:cNvSpPr>
          <p:nvPr/>
        </p:nvSpPr>
        <p:spPr bwMode="auto">
          <a:xfrm>
            <a:off x="174625" y="501650"/>
            <a:ext cx="161582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1400" b="1" dirty="0">
                <a:solidFill>
                  <a:schemeClr val="bg1"/>
                </a:solidFill>
                <a:latin typeface="Yu Gothic" panose="020B0400000000000000" pitchFamily="34" charset="-128"/>
                <a:ea typeface="Yu Gothic" panose="020B0400000000000000" pitchFamily="34" charset="-128"/>
              </a:rPr>
              <a:t>デザイナーズパーツ</a:t>
            </a:r>
          </a:p>
        </p:txBody>
      </p:sp>
      <p:sp>
        <p:nvSpPr>
          <p:cNvPr id="15367" name="Text Box 1039">
            <a:extLst>
              <a:ext uri="{FF2B5EF4-FFF2-40B4-BE49-F238E27FC236}">
                <a16:creationId xmlns:a16="http://schemas.microsoft.com/office/drawing/2014/main" id="{5D426F98-4E66-5E4D-9EA2-51DAEB00D750}"/>
              </a:ext>
            </a:extLst>
          </p:cNvPr>
          <p:cNvSpPr txBox="1">
            <a:spLocks noChangeArrowheads="1"/>
          </p:cNvSpPr>
          <p:nvPr/>
        </p:nvSpPr>
        <p:spPr bwMode="auto">
          <a:xfrm>
            <a:off x="1927413" y="335280"/>
            <a:ext cx="2154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pPr>
            <a:r>
              <a:rPr lang="ja-JP" altLang="en-US" sz="2800" b="1" dirty="0">
                <a:solidFill>
                  <a:schemeClr val="bg1"/>
                </a:solidFill>
                <a:latin typeface="Yu Gothic" panose="020B0400000000000000" pitchFamily="34" charset="-128"/>
                <a:ea typeface="Yu Gothic" panose="020B0400000000000000" pitchFamily="34" charset="-128"/>
              </a:rPr>
              <a:t>浮遊ステップ</a:t>
            </a:r>
            <a:endParaRPr lang="ja-JP" altLang="en-US" sz="1600" b="1" dirty="0">
              <a:solidFill>
                <a:schemeClr val="bg1"/>
              </a:solidFill>
              <a:latin typeface="Yu Gothic" panose="020B0400000000000000" pitchFamily="34" charset="-128"/>
              <a:ea typeface="Yu Gothic" panose="020B0400000000000000" pitchFamily="34" charset="-128"/>
            </a:endParaRPr>
          </a:p>
        </p:txBody>
      </p:sp>
      <p:pic>
        <p:nvPicPr>
          <p:cNvPr id="14" name="図 4">
            <a:extLst>
              <a:ext uri="{FF2B5EF4-FFF2-40B4-BE49-F238E27FC236}">
                <a16:creationId xmlns:a16="http://schemas.microsoft.com/office/drawing/2014/main" id="{54F60C29-5824-477A-97CE-500718D181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030" y="454433"/>
            <a:ext cx="480214" cy="23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 name="Rectangle 9">
            <a:extLst>
              <a:ext uri="{FF2B5EF4-FFF2-40B4-BE49-F238E27FC236}">
                <a16:creationId xmlns:a16="http://schemas.microsoft.com/office/drawing/2014/main" id="{9D9AAF9B-25EF-4AA7-AE9B-A18885B11A74}"/>
              </a:ext>
            </a:extLst>
          </p:cNvPr>
          <p:cNvSpPr>
            <a:spLocks noChangeArrowheads="1"/>
          </p:cNvSpPr>
          <p:nvPr/>
        </p:nvSpPr>
        <p:spPr bwMode="auto">
          <a:xfrm>
            <a:off x="1433513" y="7239223"/>
            <a:ext cx="2891744" cy="276999"/>
          </a:xfrm>
          <a:prstGeom prst="rect">
            <a:avLst/>
          </a:prstGeom>
          <a:no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ja-JP" altLang="en-US" sz="600" dirty="0">
                <a:solidFill>
                  <a:schemeClr val="tx2"/>
                </a:solidFill>
                <a:latin typeface="Yu Gothic" panose="020B0400000000000000" pitchFamily="34" charset="-128"/>
                <a:ea typeface="Yu Gothic" panose="020B0400000000000000" pitchFamily="34" charset="-128"/>
              </a:rPr>
              <a:t>デザイナーズパーツ（浮遊ステップ</a:t>
            </a:r>
            <a:r>
              <a:rPr lang="en-US" altLang="ja-JP" sz="600" dirty="0">
                <a:solidFill>
                  <a:schemeClr val="tx2"/>
                </a:solidFill>
                <a:latin typeface="Yu Gothic" panose="020B0400000000000000" pitchFamily="34" charset="-128"/>
                <a:ea typeface="Yu Gothic" panose="020B0400000000000000" pitchFamily="34" charset="-128"/>
              </a:rPr>
              <a:t>/</a:t>
            </a:r>
            <a:r>
              <a:rPr lang="ja-JP" altLang="en-US" sz="600" dirty="0">
                <a:solidFill>
                  <a:schemeClr val="tx2"/>
                </a:solidFill>
                <a:latin typeface="Yu Gothic" panose="020B0400000000000000" pitchFamily="34" charset="-128"/>
                <a:ea typeface="Yu Gothic" panose="020B0400000000000000" pitchFamily="34" charset="-128"/>
              </a:rPr>
              <a:t>蹴込み材）</a:t>
            </a:r>
            <a:r>
              <a:rPr lang="en-US" altLang="ja-JP" sz="600" dirty="0">
                <a:solidFill>
                  <a:schemeClr val="tx2"/>
                </a:solidFill>
                <a:latin typeface="Yu Gothic" panose="020B0400000000000000" pitchFamily="34" charset="-128"/>
                <a:ea typeface="Yu Gothic" panose="020B0400000000000000" pitchFamily="34" charset="-128"/>
              </a:rPr>
              <a:t>_</a:t>
            </a:r>
            <a:r>
              <a:rPr lang="ja-JP" altLang="en-US" sz="600" dirty="0">
                <a:solidFill>
                  <a:schemeClr val="tx2"/>
                </a:solidFill>
                <a:latin typeface="Yu Gothic" panose="020B0400000000000000" pitchFamily="34" charset="-128"/>
                <a:ea typeface="Yu Gothic" panose="020B0400000000000000" pitchFamily="34" charset="-128"/>
              </a:rPr>
              <a:t>商品提案書</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SPD_ext_25_027</a:t>
            </a:r>
          </a:p>
          <a:p>
            <a:pPr>
              <a:spcBef>
                <a:spcPct val="0"/>
              </a:spcBef>
              <a:buNone/>
              <a:defRPr/>
            </a:pPr>
            <a:r>
              <a:rPr lang="en-US" altLang="ja-JP" sz="600" dirty="0">
                <a:solidFill>
                  <a:schemeClr val="tx2"/>
                </a:solidFill>
                <a:latin typeface="Yu Gothic" panose="020B0400000000000000" pitchFamily="34" charset="-128"/>
                <a:ea typeface="Yu Gothic" panose="020B0400000000000000" pitchFamily="34" charset="-128"/>
              </a:rPr>
              <a:t>2025.05</a:t>
            </a:r>
            <a:r>
              <a:rPr lang="ja-JP" altLang="en-US" sz="600" dirty="0">
                <a:solidFill>
                  <a:schemeClr val="tx2"/>
                </a:solidFill>
                <a:latin typeface="Yu Gothic" panose="020B0400000000000000" pitchFamily="34" charset="-128"/>
                <a:ea typeface="Yu Gothic" panose="020B0400000000000000" pitchFamily="34" charset="-128"/>
              </a:rPr>
              <a:t>発行</a:t>
            </a:r>
          </a:p>
        </p:txBody>
      </p:sp>
      <p:grpSp>
        <p:nvGrpSpPr>
          <p:cNvPr id="3" name="グループ化 2">
            <a:extLst>
              <a:ext uri="{FF2B5EF4-FFF2-40B4-BE49-F238E27FC236}">
                <a16:creationId xmlns:a16="http://schemas.microsoft.com/office/drawing/2014/main" id="{1CB22076-AD98-0ED4-4B93-07D42FCD52F9}"/>
              </a:ext>
            </a:extLst>
          </p:cNvPr>
          <p:cNvGrpSpPr/>
          <p:nvPr/>
        </p:nvGrpSpPr>
        <p:grpSpPr>
          <a:xfrm>
            <a:off x="118163" y="3503056"/>
            <a:ext cx="5191200" cy="1101389"/>
            <a:chOff x="118163" y="2927826"/>
            <a:chExt cx="5191200" cy="1101389"/>
          </a:xfrm>
        </p:grpSpPr>
        <p:sp>
          <p:nvSpPr>
            <p:cNvPr id="13" name="テキスト ボックス 12">
              <a:extLst>
                <a:ext uri="{FF2B5EF4-FFF2-40B4-BE49-F238E27FC236}">
                  <a16:creationId xmlns:a16="http://schemas.microsoft.com/office/drawing/2014/main" id="{8B78660A-D781-481E-9447-D0EC7DF46C18}"/>
                </a:ext>
              </a:extLst>
            </p:cNvPr>
            <p:cNvSpPr txBox="1"/>
            <p:nvPr/>
          </p:nvSpPr>
          <p:spPr>
            <a:xfrm>
              <a:off x="118163" y="2927826"/>
              <a:ext cx="5191200" cy="643766"/>
            </a:xfrm>
            <a:prstGeom prst="rect">
              <a:avLst/>
            </a:prstGeom>
            <a:noFill/>
          </p:spPr>
          <p:txBody>
            <a:bodyPr wrap="square">
              <a:spAutoFit/>
            </a:bodyPr>
            <a:lstStyle/>
            <a:p>
              <a:pPr>
                <a:lnSpc>
                  <a:spcPts val="2200"/>
                </a:lnSpc>
              </a:pPr>
              <a:r>
                <a:rPr lang="ja-JP" altLang="en-US" sz="1500" dirty="0">
                  <a:solidFill>
                    <a:schemeClr val="bg1">
                      <a:lumMod val="50000"/>
                    </a:schemeClr>
                  </a:solidFill>
                  <a:latin typeface="+mj-ea"/>
                  <a:ea typeface="+mj-ea"/>
                </a:rPr>
                <a:t>誰でも提案が可能となる照明ビルトイン型の</a:t>
              </a:r>
              <a:endParaRPr lang="en-US" altLang="ja-JP" sz="1500" dirty="0">
                <a:solidFill>
                  <a:schemeClr val="bg1">
                    <a:lumMod val="50000"/>
                  </a:schemeClr>
                </a:solidFill>
                <a:latin typeface="+mj-ea"/>
                <a:ea typeface="+mj-ea"/>
              </a:endParaRPr>
            </a:p>
            <a:p>
              <a:pPr>
                <a:lnSpc>
                  <a:spcPts val="2200"/>
                </a:lnSpc>
              </a:pPr>
              <a:r>
                <a:rPr lang="ja-JP" altLang="en-US" sz="1500" dirty="0">
                  <a:solidFill>
                    <a:schemeClr val="bg1">
                      <a:lumMod val="50000"/>
                    </a:schemeClr>
                  </a:solidFill>
                  <a:latin typeface="+mj-ea"/>
                  <a:ea typeface="+mj-ea"/>
                </a:rPr>
                <a:t>フローティングステップ（浮き階段）</a:t>
              </a:r>
              <a:endParaRPr lang="en-US" altLang="ja-JP" sz="1500" dirty="0">
                <a:solidFill>
                  <a:schemeClr val="bg1">
                    <a:lumMod val="50000"/>
                  </a:schemeClr>
                </a:solidFill>
                <a:latin typeface="+mj-ea"/>
                <a:ea typeface="+mj-ea"/>
              </a:endParaRPr>
            </a:p>
          </p:txBody>
        </p:sp>
        <p:sp>
          <p:nvSpPr>
            <p:cNvPr id="123" name="object 29">
              <a:extLst>
                <a:ext uri="{FF2B5EF4-FFF2-40B4-BE49-F238E27FC236}">
                  <a16:creationId xmlns:a16="http://schemas.microsoft.com/office/drawing/2014/main" id="{63021EDC-FB06-44EE-887E-FC9DD74F8C5B}"/>
                </a:ext>
              </a:extLst>
            </p:cNvPr>
            <p:cNvSpPr/>
            <p:nvPr/>
          </p:nvSpPr>
          <p:spPr>
            <a:xfrm flipV="1">
              <a:off x="198721" y="3497555"/>
              <a:ext cx="4981712" cy="50444"/>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2" name="テキスト ボックス 1">
              <a:extLst>
                <a:ext uri="{FF2B5EF4-FFF2-40B4-BE49-F238E27FC236}">
                  <a16:creationId xmlns:a16="http://schemas.microsoft.com/office/drawing/2014/main" id="{B6401011-A4C9-AF4F-7A86-639CFBF4C903}"/>
                </a:ext>
              </a:extLst>
            </p:cNvPr>
            <p:cNvSpPr txBox="1"/>
            <p:nvPr/>
          </p:nvSpPr>
          <p:spPr>
            <a:xfrm>
              <a:off x="118163" y="3577809"/>
              <a:ext cx="5191200" cy="451406"/>
            </a:xfrm>
            <a:prstGeom prst="rect">
              <a:avLst/>
            </a:prstGeom>
            <a:noFill/>
          </p:spPr>
          <p:txBody>
            <a:bodyPr wrap="square">
              <a:spAutoFit/>
            </a:bodyPr>
            <a:lstStyle/>
            <a:p>
              <a:pPr>
                <a:lnSpc>
                  <a:spcPts val="1400"/>
                </a:lnSpc>
              </a:pPr>
              <a:r>
                <a:rPr lang="ja-JP" altLang="en-US" sz="1050" dirty="0">
                  <a:solidFill>
                    <a:schemeClr val="bg1">
                      <a:lumMod val="50000"/>
                    </a:schemeClr>
                  </a:solidFill>
                  <a:latin typeface="+mj-ea"/>
                  <a:ea typeface="+mj-ea"/>
                </a:rPr>
                <a:t>「デザイナーズパーツ 浮遊ステップ」を使えば、簡単でスピーディーな施工が可能。</a:t>
              </a:r>
            </a:p>
            <a:p>
              <a:pPr>
                <a:lnSpc>
                  <a:spcPts val="1400"/>
                </a:lnSpc>
              </a:pPr>
              <a:r>
                <a:rPr lang="ja-JP" altLang="en-US" sz="1050" dirty="0">
                  <a:solidFill>
                    <a:schemeClr val="bg1">
                      <a:lumMod val="50000"/>
                    </a:schemeClr>
                  </a:solidFill>
                  <a:latin typeface="+mj-ea"/>
                  <a:ea typeface="+mj-ea"/>
                </a:rPr>
                <a:t>さらにシームレスラインライトで美しく仕上げる玄関アプローチ。</a:t>
              </a:r>
              <a:endParaRPr lang="en-US" altLang="ja-JP" sz="1050" dirty="0">
                <a:solidFill>
                  <a:schemeClr val="bg1">
                    <a:lumMod val="50000"/>
                  </a:schemeClr>
                </a:solidFill>
                <a:latin typeface="+mj-ea"/>
                <a:ea typeface="+mj-ea"/>
              </a:endParaRPr>
            </a:p>
          </p:txBody>
        </p:sp>
      </p:grpSp>
      <p:pic>
        <p:nvPicPr>
          <p:cNvPr id="8" name="図 7">
            <a:extLst>
              <a:ext uri="{FF2B5EF4-FFF2-40B4-BE49-F238E27FC236}">
                <a16:creationId xmlns:a16="http://schemas.microsoft.com/office/drawing/2014/main" id="{383B2962-E2F1-5A08-6E0C-F5EC1CA9C2BE}"/>
              </a:ext>
            </a:extLst>
          </p:cNvPr>
          <p:cNvPicPr>
            <a:picLocks noChangeAspect="1"/>
          </p:cNvPicPr>
          <p:nvPr/>
        </p:nvPicPr>
        <p:blipFill>
          <a:blip r:embed="rId4"/>
          <a:srcRect l="15800" t="10933" r="27604" b="5291"/>
          <a:stretch/>
        </p:blipFill>
        <p:spPr>
          <a:xfrm>
            <a:off x="2602800" y="824398"/>
            <a:ext cx="2588400" cy="2620424"/>
          </a:xfrm>
          <a:prstGeom prst="rect">
            <a:avLst/>
          </a:prstGeom>
        </p:spPr>
      </p:pic>
      <p:pic>
        <p:nvPicPr>
          <p:cNvPr id="12" name="図 11">
            <a:extLst>
              <a:ext uri="{FF2B5EF4-FFF2-40B4-BE49-F238E27FC236}">
                <a16:creationId xmlns:a16="http://schemas.microsoft.com/office/drawing/2014/main" id="{72EFBF54-D3FF-A266-46E2-CE41E4E26E4D}"/>
              </a:ext>
            </a:extLst>
          </p:cNvPr>
          <p:cNvPicPr>
            <a:picLocks noChangeAspect="1"/>
          </p:cNvPicPr>
          <p:nvPr/>
        </p:nvPicPr>
        <p:blipFill>
          <a:blip r:embed="rId5"/>
          <a:srcRect l="17573" t="2256" r="23186" b="9717"/>
          <a:stretch/>
        </p:blipFill>
        <p:spPr>
          <a:xfrm>
            <a:off x="0" y="824401"/>
            <a:ext cx="2588400" cy="2620424"/>
          </a:xfrm>
          <a:prstGeom prst="rect">
            <a:avLst/>
          </a:prstGeom>
        </p:spPr>
      </p:pic>
      <p:grpSp>
        <p:nvGrpSpPr>
          <p:cNvPr id="39" name="グループ化 38">
            <a:extLst>
              <a:ext uri="{FF2B5EF4-FFF2-40B4-BE49-F238E27FC236}">
                <a16:creationId xmlns:a16="http://schemas.microsoft.com/office/drawing/2014/main" id="{F5EB73D7-22CB-AA08-1399-964C2F77EC5D}"/>
              </a:ext>
            </a:extLst>
          </p:cNvPr>
          <p:cNvGrpSpPr/>
          <p:nvPr/>
        </p:nvGrpSpPr>
        <p:grpSpPr>
          <a:xfrm>
            <a:off x="5442713" y="3140175"/>
            <a:ext cx="5157977" cy="1915135"/>
            <a:chOff x="5442713" y="2967458"/>
            <a:chExt cx="5157977" cy="1915135"/>
          </a:xfrm>
        </p:grpSpPr>
        <p:pic>
          <p:nvPicPr>
            <p:cNvPr id="11" name="図 10">
              <a:extLst>
                <a:ext uri="{FF2B5EF4-FFF2-40B4-BE49-F238E27FC236}">
                  <a16:creationId xmlns:a16="http://schemas.microsoft.com/office/drawing/2014/main" id="{DE197933-77A0-E887-E6A0-679C54C0E28B}"/>
                </a:ext>
              </a:extLst>
            </p:cNvPr>
            <p:cNvPicPr>
              <a:picLocks noChangeAspect="1"/>
            </p:cNvPicPr>
            <p:nvPr/>
          </p:nvPicPr>
          <p:blipFill>
            <a:blip r:embed="rId6"/>
            <a:stretch>
              <a:fillRect/>
            </a:stretch>
          </p:blipFill>
          <p:spPr>
            <a:xfrm>
              <a:off x="7006555" y="3505670"/>
              <a:ext cx="2322973" cy="1376923"/>
            </a:xfrm>
            <a:prstGeom prst="rect">
              <a:avLst/>
            </a:prstGeom>
          </p:spPr>
        </p:pic>
        <p:grpSp>
          <p:nvGrpSpPr>
            <p:cNvPr id="20" name="グループ化 19">
              <a:extLst>
                <a:ext uri="{FF2B5EF4-FFF2-40B4-BE49-F238E27FC236}">
                  <a16:creationId xmlns:a16="http://schemas.microsoft.com/office/drawing/2014/main" id="{A832F858-817B-CC61-8EE3-21046EEC0153}"/>
                </a:ext>
              </a:extLst>
            </p:cNvPr>
            <p:cNvGrpSpPr/>
            <p:nvPr/>
          </p:nvGrpSpPr>
          <p:grpSpPr>
            <a:xfrm>
              <a:off x="5442713" y="2967458"/>
              <a:ext cx="5157977" cy="1579907"/>
              <a:chOff x="5442713" y="2967458"/>
              <a:chExt cx="5157977" cy="1579907"/>
            </a:xfrm>
          </p:grpSpPr>
          <p:grpSp>
            <p:nvGrpSpPr>
              <p:cNvPr id="80" name="グループ化 79">
                <a:extLst>
                  <a:ext uri="{FF2B5EF4-FFF2-40B4-BE49-F238E27FC236}">
                    <a16:creationId xmlns:a16="http://schemas.microsoft.com/office/drawing/2014/main" id="{E2FD5632-F41F-6524-BC14-19409892643A}"/>
                  </a:ext>
                </a:extLst>
              </p:cNvPr>
              <p:cNvGrpSpPr/>
              <p:nvPr/>
            </p:nvGrpSpPr>
            <p:grpSpPr>
              <a:xfrm>
                <a:off x="5442713" y="2967458"/>
                <a:ext cx="5157977" cy="1579907"/>
                <a:chOff x="5442713" y="2941041"/>
                <a:chExt cx="5157977" cy="1579907"/>
              </a:xfrm>
            </p:grpSpPr>
            <p:grpSp>
              <p:nvGrpSpPr>
                <p:cNvPr id="4" name="グループ化 3">
                  <a:extLst>
                    <a:ext uri="{FF2B5EF4-FFF2-40B4-BE49-F238E27FC236}">
                      <a16:creationId xmlns:a16="http://schemas.microsoft.com/office/drawing/2014/main" id="{62EF70B6-BA59-8AC5-5DCF-01DAE8529EAF}"/>
                    </a:ext>
                  </a:extLst>
                </p:cNvPr>
                <p:cNvGrpSpPr/>
                <p:nvPr/>
              </p:nvGrpSpPr>
              <p:grpSpPr>
                <a:xfrm>
                  <a:off x="5541010" y="2941041"/>
                  <a:ext cx="5059680" cy="451406"/>
                  <a:chOff x="5541010" y="3500164"/>
                  <a:chExt cx="5059680" cy="451406"/>
                </a:xfrm>
              </p:grpSpPr>
              <p:sp>
                <p:nvSpPr>
                  <p:cNvPr id="127" name="object 27">
                    <a:extLst>
                      <a:ext uri="{FF2B5EF4-FFF2-40B4-BE49-F238E27FC236}">
                        <a16:creationId xmlns:a16="http://schemas.microsoft.com/office/drawing/2014/main" id="{AF1DF754-06C3-4544-97F2-6C8B1D4CBACA}"/>
                      </a:ext>
                    </a:extLst>
                  </p:cNvPr>
                  <p:cNvSpPr txBox="1"/>
                  <p:nvPr/>
                </p:nvSpPr>
                <p:spPr>
                  <a:xfrm>
                    <a:off x="5546996" y="3500164"/>
                    <a:ext cx="4663804"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Century Gothic"/>
                        <a:cs typeface="Century Gothic"/>
                      </a:rPr>
                      <a:t>02</a:t>
                    </a:r>
                    <a:r>
                      <a:rPr lang="ja-JP" altLang="en-US" sz="1800" baseline="-2923" dirty="0">
                        <a:solidFill>
                          <a:srgbClr val="6C6C6C"/>
                        </a:solidFill>
                        <a:latin typeface="+mj-ea"/>
                        <a:ea typeface="+mj-ea"/>
                        <a:cs typeface="Century Gothic"/>
                      </a:rPr>
                      <a:t>　</a:t>
                    </a:r>
                    <a:r>
                      <a:rPr lang="ja-JP" altLang="en-US" sz="1600" dirty="0">
                        <a:solidFill>
                          <a:srgbClr val="6C6C6C"/>
                        </a:solidFill>
                        <a:latin typeface="+mj-ea"/>
                        <a:ea typeface="+mj-ea"/>
                        <a:cs typeface="BIZ UDP明朝 Medium"/>
                      </a:rPr>
                      <a:t>乾式工法で、施工が簡単＆スピーディー</a:t>
                    </a:r>
                  </a:p>
                </p:txBody>
              </p:sp>
              <p:sp>
                <p:nvSpPr>
                  <p:cNvPr id="128" name="object 29">
                    <a:extLst>
                      <a:ext uri="{FF2B5EF4-FFF2-40B4-BE49-F238E27FC236}">
                        <a16:creationId xmlns:a16="http://schemas.microsoft.com/office/drawing/2014/main" id="{DCF1871F-D3F9-4B55-9907-476FFF79FD4A}"/>
                      </a:ext>
                    </a:extLst>
                  </p:cNvPr>
                  <p:cNvSpPr/>
                  <p:nvPr/>
                </p:nvSpPr>
                <p:spPr>
                  <a:xfrm flipV="1">
                    <a:off x="5541010" y="3905441"/>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grpSp>
            <p:sp>
              <p:nvSpPr>
                <p:cNvPr id="118" name="テキスト ボックス 117">
                  <a:extLst>
                    <a:ext uri="{FF2B5EF4-FFF2-40B4-BE49-F238E27FC236}">
                      <a16:creationId xmlns:a16="http://schemas.microsoft.com/office/drawing/2014/main" id="{68571DC3-3A89-4551-B9EC-2FC1F7A56CC6}"/>
                    </a:ext>
                  </a:extLst>
                </p:cNvPr>
                <p:cNvSpPr txBox="1"/>
                <p:nvPr/>
              </p:nvSpPr>
              <p:spPr>
                <a:xfrm>
                  <a:off x="5442713" y="3439242"/>
                  <a:ext cx="1702366" cy="1081706"/>
                </a:xfrm>
                <a:prstGeom prst="rect">
                  <a:avLst/>
                </a:prstGeom>
                <a:noFill/>
              </p:spPr>
              <p:txBody>
                <a:bodyPr wrap="square">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簡易基礎工事とアルミ工事による乾式工法を採用しています。</a:t>
                  </a:r>
                </a:p>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あらかじめ組み立てられたベースユニットを基礎に固定することで、タイルを張るだけの簡単施工を実現しています。</a:t>
                  </a:r>
                </a:p>
              </p:txBody>
            </p:sp>
          </p:grpSp>
          <p:sp>
            <p:nvSpPr>
              <p:cNvPr id="16" name="object 27">
                <a:extLst>
                  <a:ext uri="{FF2B5EF4-FFF2-40B4-BE49-F238E27FC236}">
                    <a16:creationId xmlns:a16="http://schemas.microsoft.com/office/drawing/2014/main" id="{997AF153-5427-2D08-1E3A-FCCE73118D21}"/>
                  </a:ext>
                </a:extLst>
              </p:cNvPr>
              <p:cNvSpPr txBox="1"/>
              <p:nvPr/>
            </p:nvSpPr>
            <p:spPr>
              <a:xfrm>
                <a:off x="6085042" y="2995060"/>
                <a:ext cx="2252016" cy="123111"/>
              </a:xfrm>
              <a:prstGeom prst="rect">
                <a:avLst/>
              </a:prstGeom>
            </p:spPr>
            <p:txBody>
              <a:bodyPr wrap="square" lIns="0" tIns="0" rIns="0" bIns="0">
                <a:spAutoFit/>
              </a:bodyPr>
              <a:lstStyle/>
              <a:p>
                <a:pPr marL="12700">
                  <a:defRPr/>
                </a:pPr>
                <a:r>
                  <a:rPr lang="en-US" altLang="ja-JP" sz="800" dirty="0">
                    <a:solidFill>
                      <a:srgbClr val="6C6C6C"/>
                    </a:solidFill>
                    <a:latin typeface="+mj-ea"/>
                    <a:ea typeface="+mj-ea"/>
                    <a:cs typeface="BIZ UDP明朝 Medium"/>
                  </a:rPr>
                  <a:t>【</a:t>
                </a:r>
                <a:r>
                  <a:rPr lang="ja-JP" altLang="en-US" sz="800" dirty="0">
                    <a:solidFill>
                      <a:srgbClr val="6C6C6C"/>
                    </a:solidFill>
                    <a:latin typeface="+mj-ea"/>
                    <a:ea typeface="+mj-ea"/>
                    <a:cs typeface="BIZ UDP明朝 Medium"/>
                  </a:rPr>
                  <a:t>ユニット：浮遊ステップユニット</a:t>
                </a:r>
                <a:r>
                  <a:rPr lang="en-US" altLang="ja-JP" sz="800" dirty="0">
                    <a:solidFill>
                      <a:srgbClr val="6C6C6C"/>
                    </a:solidFill>
                    <a:latin typeface="+mj-ea"/>
                    <a:ea typeface="+mj-ea"/>
                    <a:cs typeface="BIZ UDP明朝 Medium"/>
                  </a:rPr>
                  <a:t>】</a:t>
                </a:r>
                <a:endParaRPr lang="ja-JP" altLang="en-US" sz="800" dirty="0">
                  <a:solidFill>
                    <a:srgbClr val="6C6C6C"/>
                  </a:solidFill>
                  <a:latin typeface="+mj-ea"/>
                  <a:ea typeface="+mj-ea"/>
                  <a:cs typeface="BIZ UDP明朝 Medium"/>
                </a:endParaRPr>
              </a:p>
            </p:txBody>
          </p:sp>
        </p:grpSp>
      </p:grpSp>
      <p:grpSp>
        <p:nvGrpSpPr>
          <p:cNvPr id="36" name="グループ化 35">
            <a:extLst>
              <a:ext uri="{FF2B5EF4-FFF2-40B4-BE49-F238E27FC236}">
                <a16:creationId xmlns:a16="http://schemas.microsoft.com/office/drawing/2014/main" id="{5FFB1AC4-FF8B-B58E-CE99-D16CF83E12EC}"/>
              </a:ext>
            </a:extLst>
          </p:cNvPr>
          <p:cNvGrpSpPr/>
          <p:nvPr/>
        </p:nvGrpSpPr>
        <p:grpSpPr>
          <a:xfrm>
            <a:off x="5450577" y="5011816"/>
            <a:ext cx="5150113" cy="2003976"/>
            <a:chOff x="5450577" y="4886570"/>
            <a:chExt cx="5150113" cy="2003976"/>
          </a:xfrm>
        </p:grpSpPr>
        <p:grpSp>
          <p:nvGrpSpPr>
            <p:cNvPr id="21" name="グループ化 20">
              <a:extLst>
                <a:ext uri="{FF2B5EF4-FFF2-40B4-BE49-F238E27FC236}">
                  <a16:creationId xmlns:a16="http://schemas.microsoft.com/office/drawing/2014/main" id="{0E349446-3705-E6CD-9EE0-E7CC34A08702}"/>
                </a:ext>
              </a:extLst>
            </p:cNvPr>
            <p:cNvGrpSpPr/>
            <p:nvPr/>
          </p:nvGrpSpPr>
          <p:grpSpPr>
            <a:xfrm>
              <a:off x="5450577" y="4886570"/>
              <a:ext cx="5150113" cy="1606680"/>
              <a:chOff x="5450577" y="4915145"/>
              <a:chExt cx="5150113" cy="1606680"/>
            </a:xfrm>
          </p:grpSpPr>
          <p:grpSp>
            <p:nvGrpSpPr>
              <p:cNvPr id="79" name="グループ化 78">
                <a:extLst>
                  <a:ext uri="{FF2B5EF4-FFF2-40B4-BE49-F238E27FC236}">
                    <a16:creationId xmlns:a16="http://schemas.microsoft.com/office/drawing/2014/main" id="{E9E6762C-0075-5BDC-3FC1-F3F092788D71}"/>
                  </a:ext>
                </a:extLst>
              </p:cNvPr>
              <p:cNvGrpSpPr/>
              <p:nvPr/>
            </p:nvGrpSpPr>
            <p:grpSpPr>
              <a:xfrm>
                <a:off x="5450577" y="4915145"/>
                <a:ext cx="5150113" cy="1606680"/>
                <a:chOff x="5450577" y="4823088"/>
                <a:chExt cx="5150113" cy="1606680"/>
              </a:xfrm>
            </p:grpSpPr>
            <p:sp>
              <p:nvSpPr>
                <p:cNvPr id="129" name="テキスト ボックス 128">
                  <a:extLst>
                    <a:ext uri="{FF2B5EF4-FFF2-40B4-BE49-F238E27FC236}">
                      <a16:creationId xmlns:a16="http://schemas.microsoft.com/office/drawing/2014/main" id="{8AC84222-6701-4C4D-AEF5-5D01E1551C88}"/>
                    </a:ext>
                  </a:extLst>
                </p:cNvPr>
                <p:cNvSpPr txBox="1"/>
                <p:nvPr/>
              </p:nvSpPr>
              <p:spPr>
                <a:xfrm>
                  <a:off x="5450577" y="5348062"/>
                  <a:ext cx="1702800" cy="1081706"/>
                </a:xfrm>
                <a:prstGeom prst="rect">
                  <a:avLst/>
                </a:prstGeom>
                <a:noFill/>
              </p:spPr>
              <p:txBody>
                <a:bodyPr wrap="square">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シームレスラインライトを取り付ける際に便利な溝が施されているため、今まで施工手間がかかっていたラインライトの取付が容易になります。</a:t>
                  </a:r>
                  <a:endParaRPr lang="en-US" altLang="ja-JP" sz="800" dirty="0">
                    <a:solidFill>
                      <a:schemeClr val="bg1">
                        <a:lumMod val="50000"/>
                      </a:schemeClr>
                    </a:solidFill>
                    <a:latin typeface="メイリオ" panose="020B0604030504040204" pitchFamily="50" charset="-128"/>
                    <a:ea typeface="メイリオ" panose="020B0604030504040204" pitchFamily="50" charset="-128"/>
                  </a:endParaRPr>
                </a:p>
              </p:txBody>
            </p:sp>
            <p:grpSp>
              <p:nvGrpSpPr>
                <p:cNvPr id="10" name="グループ化 9">
                  <a:extLst>
                    <a:ext uri="{FF2B5EF4-FFF2-40B4-BE49-F238E27FC236}">
                      <a16:creationId xmlns:a16="http://schemas.microsoft.com/office/drawing/2014/main" id="{826C78D9-1294-F9C1-F402-871107609195}"/>
                    </a:ext>
                  </a:extLst>
                </p:cNvPr>
                <p:cNvGrpSpPr/>
                <p:nvPr/>
              </p:nvGrpSpPr>
              <p:grpSpPr>
                <a:xfrm>
                  <a:off x="5541010" y="4823088"/>
                  <a:ext cx="5059680" cy="451406"/>
                  <a:chOff x="5541010" y="5761106"/>
                  <a:chExt cx="5059680" cy="451406"/>
                </a:xfrm>
              </p:grpSpPr>
              <p:sp>
                <p:nvSpPr>
                  <p:cNvPr id="131" name="object 29">
                    <a:extLst>
                      <a:ext uri="{FF2B5EF4-FFF2-40B4-BE49-F238E27FC236}">
                        <a16:creationId xmlns:a16="http://schemas.microsoft.com/office/drawing/2014/main" id="{88320A54-E572-44C7-B81A-8C7A12860DA6}"/>
                      </a:ext>
                    </a:extLst>
                  </p:cNvPr>
                  <p:cNvSpPr/>
                  <p:nvPr/>
                </p:nvSpPr>
                <p:spPr>
                  <a:xfrm flipV="1">
                    <a:off x="5541010" y="6148605"/>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sp>
                <p:nvSpPr>
                  <p:cNvPr id="217" name="object 27">
                    <a:extLst>
                      <a:ext uri="{FF2B5EF4-FFF2-40B4-BE49-F238E27FC236}">
                        <a16:creationId xmlns:a16="http://schemas.microsoft.com/office/drawing/2014/main" id="{62D03F76-16C1-40FD-82AB-D4BED2B7B04C}"/>
                      </a:ext>
                    </a:extLst>
                  </p:cNvPr>
                  <p:cNvSpPr txBox="1"/>
                  <p:nvPr/>
                </p:nvSpPr>
                <p:spPr>
                  <a:xfrm>
                    <a:off x="5546996" y="5761106"/>
                    <a:ext cx="4254229"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Century Gothic"/>
                        <a:cs typeface="Century Gothic"/>
                      </a:rPr>
                      <a:t>03</a:t>
                    </a:r>
                    <a:r>
                      <a:rPr lang="ja-JP" altLang="en-US" sz="4400" baseline="-2923" dirty="0">
                        <a:solidFill>
                          <a:srgbClr val="818282"/>
                        </a:solidFill>
                        <a:latin typeface="Century Gothic"/>
                        <a:cs typeface="Century Gothic"/>
                      </a:rPr>
                      <a:t>  </a:t>
                    </a:r>
                    <a:r>
                      <a:rPr lang="ja-JP" altLang="en-US" sz="1600" dirty="0">
                        <a:solidFill>
                          <a:srgbClr val="6C6C6C"/>
                        </a:solidFill>
                        <a:latin typeface="+mj-ea"/>
                        <a:ea typeface="+mj-ea"/>
                        <a:cs typeface="BIZ UDP明朝 Medium"/>
                      </a:rPr>
                      <a:t>ラインライト施工が考慮された設計</a:t>
                    </a:r>
                    <a:endParaRPr lang="ja-JP" altLang="en-US" sz="1100" dirty="0">
                      <a:solidFill>
                        <a:srgbClr val="6C6C6C"/>
                      </a:solidFill>
                      <a:latin typeface="+mj-ea"/>
                      <a:ea typeface="+mj-ea"/>
                      <a:cs typeface="BIZ UDP明朝 Medium"/>
                    </a:endParaRPr>
                  </a:p>
                </p:txBody>
              </p:sp>
            </p:grpSp>
          </p:grpSp>
          <p:sp>
            <p:nvSpPr>
              <p:cNvPr id="18" name="object 27">
                <a:extLst>
                  <a:ext uri="{FF2B5EF4-FFF2-40B4-BE49-F238E27FC236}">
                    <a16:creationId xmlns:a16="http://schemas.microsoft.com/office/drawing/2014/main" id="{3ACC953E-D3B0-89DF-1404-61BD66A6BE01}"/>
                  </a:ext>
                </a:extLst>
              </p:cNvPr>
              <p:cNvSpPr txBox="1"/>
              <p:nvPr/>
            </p:nvSpPr>
            <p:spPr>
              <a:xfrm>
                <a:off x="6085042" y="4940805"/>
                <a:ext cx="2252016" cy="123111"/>
              </a:xfrm>
              <a:prstGeom prst="rect">
                <a:avLst/>
              </a:prstGeom>
            </p:spPr>
            <p:txBody>
              <a:bodyPr wrap="square" lIns="0" tIns="0" rIns="0" bIns="0">
                <a:spAutoFit/>
              </a:bodyPr>
              <a:lstStyle/>
              <a:p>
                <a:pPr marL="12700">
                  <a:defRPr/>
                </a:pPr>
                <a:r>
                  <a:rPr lang="en-US" altLang="ja-JP" sz="800" dirty="0">
                    <a:solidFill>
                      <a:srgbClr val="6C6C6C"/>
                    </a:solidFill>
                    <a:latin typeface="+mj-ea"/>
                    <a:ea typeface="+mj-ea"/>
                    <a:cs typeface="BIZ UDP明朝 Medium"/>
                  </a:rPr>
                  <a:t>【</a:t>
                </a:r>
                <a:r>
                  <a:rPr lang="ja-JP" altLang="en-US" sz="800" dirty="0">
                    <a:solidFill>
                      <a:srgbClr val="6C6C6C"/>
                    </a:solidFill>
                    <a:latin typeface="+mj-ea"/>
                    <a:ea typeface="+mj-ea"/>
                    <a:cs typeface="BIZ UDP明朝 Medium"/>
                  </a:rPr>
                  <a:t>共通</a:t>
                </a:r>
                <a:r>
                  <a:rPr lang="en-US" altLang="ja-JP" sz="800" dirty="0">
                    <a:solidFill>
                      <a:srgbClr val="6C6C6C"/>
                    </a:solidFill>
                    <a:latin typeface="+mj-ea"/>
                    <a:ea typeface="+mj-ea"/>
                    <a:cs typeface="BIZ UDP明朝 Medium"/>
                  </a:rPr>
                  <a:t>】</a:t>
                </a:r>
                <a:endParaRPr lang="ja-JP" altLang="en-US" sz="800" dirty="0">
                  <a:solidFill>
                    <a:srgbClr val="6C6C6C"/>
                  </a:solidFill>
                  <a:latin typeface="+mj-ea"/>
                  <a:ea typeface="+mj-ea"/>
                  <a:cs typeface="BIZ UDP明朝 Medium"/>
                </a:endParaRPr>
              </a:p>
            </p:txBody>
          </p:sp>
        </p:grpSp>
        <p:pic>
          <p:nvPicPr>
            <p:cNvPr id="23" name="図 22">
              <a:extLst>
                <a:ext uri="{FF2B5EF4-FFF2-40B4-BE49-F238E27FC236}">
                  <a16:creationId xmlns:a16="http://schemas.microsoft.com/office/drawing/2014/main" id="{50F7A12C-7B22-7EDE-9710-781212FFD84E}"/>
                </a:ext>
              </a:extLst>
            </p:cNvPr>
            <p:cNvPicPr>
              <a:picLocks noChangeAspect="1"/>
            </p:cNvPicPr>
            <p:nvPr/>
          </p:nvPicPr>
          <p:blipFill>
            <a:blip r:embed="rId7"/>
            <a:srcRect t="3547" b="5572"/>
            <a:stretch/>
          </p:blipFill>
          <p:spPr>
            <a:xfrm>
              <a:off x="7171200" y="5455973"/>
              <a:ext cx="1645200" cy="1434573"/>
            </a:xfrm>
            <a:prstGeom prst="rect">
              <a:avLst/>
            </a:prstGeom>
          </p:spPr>
        </p:pic>
        <p:pic>
          <p:nvPicPr>
            <p:cNvPr id="25" name="図 24">
              <a:extLst>
                <a:ext uri="{FF2B5EF4-FFF2-40B4-BE49-F238E27FC236}">
                  <a16:creationId xmlns:a16="http://schemas.microsoft.com/office/drawing/2014/main" id="{5581E9BA-34BA-F1C8-4D9C-AD0626D2795E}"/>
                </a:ext>
              </a:extLst>
            </p:cNvPr>
            <p:cNvPicPr>
              <a:picLocks noChangeAspect="1"/>
            </p:cNvPicPr>
            <p:nvPr/>
          </p:nvPicPr>
          <p:blipFill>
            <a:blip r:embed="rId8"/>
            <a:srcRect t="7423" b="2331"/>
            <a:stretch/>
          </p:blipFill>
          <p:spPr>
            <a:xfrm>
              <a:off x="8845200" y="5455971"/>
              <a:ext cx="1645200" cy="1434573"/>
            </a:xfrm>
            <a:prstGeom prst="rect">
              <a:avLst/>
            </a:prstGeom>
          </p:spPr>
        </p:pic>
      </p:grpSp>
      <p:pic>
        <p:nvPicPr>
          <p:cNvPr id="27" name="図 26">
            <a:extLst>
              <a:ext uri="{FF2B5EF4-FFF2-40B4-BE49-F238E27FC236}">
                <a16:creationId xmlns:a16="http://schemas.microsoft.com/office/drawing/2014/main" id="{D6864B75-1592-2F90-462D-C0300ACEA22D}"/>
              </a:ext>
            </a:extLst>
          </p:cNvPr>
          <p:cNvPicPr>
            <a:picLocks noChangeAspect="1"/>
          </p:cNvPicPr>
          <p:nvPr/>
        </p:nvPicPr>
        <p:blipFill>
          <a:blip r:embed="rId9"/>
          <a:stretch>
            <a:fillRect/>
          </a:stretch>
        </p:blipFill>
        <p:spPr>
          <a:xfrm>
            <a:off x="223943" y="4903759"/>
            <a:ext cx="4967257" cy="1999745"/>
          </a:xfrm>
          <a:prstGeom prst="rect">
            <a:avLst/>
          </a:prstGeom>
        </p:spPr>
      </p:pic>
      <p:grpSp>
        <p:nvGrpSpPr>
          <p:cNvPr id="19" name="グループ化 18">
            <a:extLst>
              <a:ext uri="{FF2B5EF4-FFF2-40B4-BE49-F238E27FC236}">
                <a16:creationId xmlns:a16="http://schemas.microsoft.com/office/drawing/2014/main" id="{8AFF9D8A-7A00-3DD9-C037-038228E03F98}"/>
              </a:ext>
            </a:extLst>
          </p:cNvPr>
          <p:cNvGrpSpPr/>
          <p:nvPr/>
        </p:nvGrpSpPr>
        <p:grpSpPr>
          <a:xfrm>
            <a:off x="5442012" y="1046617"/>
            <a:ext cx="5158678" cy="1719774"/>
            <a:chOff x="5442012" y="1046617"/>
            <a:chExt cx="5158678" cy="1719774"/>
          </a:xfrm>
        </p:grpSpPr>
        <p:grpSp>
          <p:nvGrpSpPr>
            <p:cNvPr id="81" name="グループ化 80">
              <a:extLst>
                <a:ext uri="{FF2B5EF4-FFF2-40B4-BE49-F238E27FC236}">
                  <a16:creationId xmlns:a16="http://schemas.microsoft.com/office/drawing/2014/main" id="{565F7C85-3E0F-2673-2A99-3C85EAAC957C}"/>
                </a:ext>
              </a:extLst>
            </p:cNvPr>
            <p:cNvGrpSpPr/>
            <p:nvPr/>
          </p:nvGrpSpPr>
          <p:grpSpPr>
            <a:xfrm>
              <a:off x="5442012" y="1046617"/>
              <a:ext cx="5158678" cy="1719774"/>
              <a:chOff x="5442012" y="1046617"/>
              <a:chExt cx="5158678" cy="1719774"/>
            </a:xfrm>
          </p:grpSpPr>
          <p:grpSp>
            <p:nvGrpSpPr>
              <p:cNvPr id="9" name="グループ化 8">
                <a:extLst>
                  <a:ext uri="{FF2B5EF4-FFF2-40B4-BE49-F238E27FC236}">
                    <a16:creationId xmlns:a16="http://schemas.microsoft.com/office/drawing/2014/main" id="{DE1C0C6A-5C94-E68B-AF29-2754271BC138}"/>
                  </a:ext>
                </a:extLst>
              </p:cNvPr>
              <p:cNvGrpSpPr/>
              <p:nvPr/>
            </p:nvGrpSpPr>
            <p:grpSpPr>
              <a:xfrm>
                <a:off x="5524874" y="1046617"/>
                <a:ext cx="5075816" cy="451406"/>
                <a:chOff x="5524874" y="1305823"/>
                <a:chExt cx="5075816" cy="451406"/>
              </a:xfrm>
            </p:grpSpPr>
            <p:sp>
              <p:nvSpPr>
                <p:cNvPr id="135" name="object 27">
                  <a:extLst>
                    <a:ext uri="{FF2B5EF4-FFF2-40B4-BE49-F238E27FC236}">
                      <a16:creationId xmlns:a16="http://schemas.microsoft.com/office/drawing/2014/main" id="{62E28189-A95D-4226-A772-E09CCEAC1D3E}"/>
                    </a:ext>
                  </a:extLst>
                </p:cNvPr>
                <p:cNvSpPr txBox="1"/>
                <p:nvPr/>
              </p:nvSpPr>
              <p:spPr>
                <a:xfrm>
                  <a:off x="5524874" y="1305823"/>
                  <a:ext cx="4790701" cy="451406"/>
                </a:xfrm>
                <a:prstGeom prst="rect">
                  <a:avLst/>
                </a:prstGeom>
              </p:spPr>
              <p:txBody>
                <a:bodyPr wrap="square" lIns="0" tIns="0" rIns="0" bIns="0">
                  <a:spAutoFit/>
                </a:bodyPr>
                <a:lstStyle/>
                <a:p>
                  <a:pPr marL="12700">
                    <a:defRPr/>
                  </a:pPr>
                  <a:r>
                    <a:rPr lang="en-US" altLang="ja-JP" sz="4400" baseline="-2923" dirty="0">
                      <a:solidFill>
                        <a:srgbClr val="818282"/>
                      </a:solidFill>
                      <a:latin typeface="Century Gothic"/>
                      <a:cs typeface="Century Gothic"/>
                    </a:rPr>
                    <a:t>01</a:t>
                  </a:r>
                  <a:r>
                    <a:rPr lang="ja-JP" altLang="en-US" sz="1800" baseline="-2923" dirty="0">
                      <a:solidFill>
                        <a:srgbClr val="6C6C6C"/>
                      </a:solidFill>
                      <a:latin typeface="+mj-ea"/>
                      <a:ea typeface="+mj-ea"/>
                      <a:cs typeface="Century Gothic"/>
                    </a:rPr>
                    <a:t>　</a:t>
                  </a:r>
                  <a:r>
                    <a:rPr lang="ja-JP" altLang="en-US" sz="1600" dirty="0">
                      <a:solidFill>
                        <a:srgbClr val="6C6C6C"/>
                      </a:solidFill>
                      <a:latin typeface="+mj-ea"/>
                      <a:ea typeface="+mj-ea"/>
                      <a:cs typeface="BIZ UDP明朝 Medium"/>
                    </a:rPr>
                    <a:t>在来施工＋</a:t>
                  </a:r>
                  <a:r>
                    <a:rPr lang="en-US" altLang="ja-JP" sz="1600" dirty="0">
                      <a:solidFill>
                        <a:srgbClr val="6C6C6C"/>
                      </a:solidFill>
                      <a:latin typeface="+mj-ea"/>
                      <a:ea typeface="+mj-ea"/>
                      <a:cs typeface="BIZ UDP明朝 Medium"/>
                    </a:rPr>
                    <a:t>α</a:t>
                  </a:r>
                  <a:r>
                    <a:rPr lang="ja-JP" altLang="en-US" sz="1600" dirty="0">
                      <a:solidFill>
                        <a:srgbClr val="6C6C6C"/>
                      </a:solidFill>
                      <a:latin typeface="+mj-ea"/>
                      <a:ea typeface="+mj-ea"/>
                      <a:cs typeface="BIZ UDP明朝 Medium"/>
                    </a:rPr>
                    <a:t>で施工ができるステップ</a:t>
                  </a:r>
                </a:p>
              </p:txBody>
            </p:sp>
            <p:sp>
              <p:nvSpPr>
                <p:cNvPr id="17" name="object 29">
                  <a:extLst>
                    <a:ext uri="{FF2B5EF4-FFF2-40B4-BE49-F238E27FC236}">
                      <a16:creationId xmlns:a16="http://schemas.microsoft.com/office/drawing/2014/main" id="{0369A2F1-655F-4D24-88E0-7D3C55916D65}"/>
                    </a:ext>
                  </a:extLst>
                </p:cNvPr>
                <p:cNvSpPr/>
                <p:nvPr/>
              </p:nvSpPr>
              <p:spPr>
                <a:xfrm flipV="1">
                  <a:off x="5541010" y="1692577"/>
                  <a:ext cx="5059680" cy="45719"/>
                </a:xfrm>
                <a:custGeom>
                  <a:avLst/>
                  <a:gdLst/>
                  <a:ahLst/>
                  <a:cxnLst/>
                  <a:rect l="l" t="t" r="r" b="b"/>
                  <a:pathLst>
                    <a:path w="8280400">
                      <a:moveTo>
                        <a:pt x="0" y="0"/>
                      </a:moveTo>
                      <a:lnTo>
                        <a:pt x="8280006" y="0"/>
                      </a:lnTo>
                    </a:path>
                  </a:pathLst>
                </a:custGeom>
                <a:ln w="12700">
                  <a:solidFill>
                    <a:srgbClr val="818282"/>
                  </a:solidFill>
                  <a:prstDash val="dot"/>
                </a:ln>
              </p:spPr>
              <p:txBody>
                <a:bodyPr lIns="0" tIns="0" rIns="0" bIns="0"/>
                <a:lstStyle/>
                <a:p>
                  <a:pPr eaLnBrk="1" fontAlgn="auto" hangingPunct="1">
                    <a:spcBef>
                      <a:spcPts val="0"/>
                    </a:spcBef>
                    <a:spcAft>
                      <a:spcPts val="0"/>
                    </a:spcAft>
                    <a:defRPr/>
                  </a:pPr>
                  <a:endParaRPr>
                    <a:latin typeface="+mn-ea"/>
                    <a:ea typeface="+mn-ea"/>
                  </a:endParaRPr>
                </a:p>
              </p:txBody>
            </p:sp>
          </p:grpSp>
          <p:sp>
            <p:nvSpPr>
              <p:cNvPr id="125" name="テキスト ボックス 124">
                <a:extLst>
                  <a:ext uri="{FF2B5EF4-FFF2-40B4-BE49-F238E27FC236}">
                    <a16:creationId xmlns:a16="http://schemas.microsoft.com/office/drawing/2014/main" id="{4031D02D-935E-46A8-B500-AB7CEA338325}"/>
                  </a:ext>
                </a:extLst>
              </p:cNvPr>
              <p:cNvSpPr txBox="1"/>
              <p:nvPr/>
            </p:nvSpPr>
            <p:spPr>
              <a:xfrm>
                <a:off x="5442012" y="1517972"/>
                <a:ext cx="1702366" cy="1248419"/>
              </a:xfrm>
              <a:prstGeom prst="rect">
                <a:avLst/>
              </a:prstGeom>
              <a:noFill/>
            </p:spPr>
            <p:txBody>
              <a:bodyPr wrap="square">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特殊な工具や技術を必要としないため、ブロック工や左官工の方でも下地工事を簡単に行える優れた施工性が特徴です。</a:t>
                </a:r>
              </a:p>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従来のブロック工事に加えて、ネジで部材を固定するだけ簡単施工が可能となっています。</a:t>
                </a:r>
                <a:endParaRPr lang="en-US" altLang="ja-JP" sz="800" dirty="0">
                  <a:solidFill>
                    <a:schemeClr val="bg1">
                      <a:lumMod val="50000"/>
                    </a:schemeClr>
                  </a:solidFill>
                  <a:latin typeface="メイリオ" panose="020B0604030504040204" pitchFamily="50" charset="-128"/>
                  <a:ea typeface="メイリオ" panose="020B0604030504040204" pitchFamily="50" charset="-128"/>
                </a:endParaRPr>
              </a:p>
            </p:txBody>
          </p:sp>
        </p:grpSp>
        <p:sp>
          <p:nvSpPr>
            <p:cNvPr id="15" name="object 27">
              <a:extLst>
                <a:ext uri="{FF2B5EF4-FFF2-40B4-BE49-F238E27FC236}">
                  <a16:creationId xmlns:a16="http://schemas.microsoft.com/office/drawing/2014/main" id="{675BE8C2-76E6-8BF5-E9B5-E80ED6F81BEE}"/>
                </a:ext>
              </a:extLst>
            </p:cNvPr>
            <p:cNvSpPr txBox="1"/>
            <p:nvPr/>
          </p:nvSpPr>
          <p:spPr>
            <a:xfrm>
              <a:off x="6004081" y="1067952"/>
              <a:ext cx="2252016" cy="123111"/>
            </a:xfrm>
            <a:prstGeom prst="rect">
              <a:avLst/>
            </a:prstGeom>
          </p:spPr>
          <p:txBody>
            <a:bodyPr wrap="square" lIns="0" tIns="0" rIns="0" bIns="0">
              <a:spAutoFit/>
            </a:bodyPr>
            <a:lstStyle/>
            <a:p>
              <a:pPr marL="12700">
                <a:defRPr/>
              </a:pPr>
              <a:r>
                <a:rPr lang="en-US" altLang="ja-JP" sz="800" dirty="0">
                  <a:solidFill>
                    <a:srgbClr val="6C6C6C"/>
                  </a:solidFill>
                  <a:latin typeface="+mj-ea"/>
                  <a:ea typeface="+mj-ea"/>
                  <a:cs typeface="BIZ UDP明朝 Medium"/>
                </a:rPr>
                <a:t>【</a:t>
              </a:r>
              <a:r>
                <a:rPr lang="ja-JP" altLang="en-US" sz="800" dirty="0">
                  <a:solidFill>
                    <a:srgbClr val="6C6C6C"/>
                  </a:solidFill>
                  <a:latin typeface="+mj-ea"/>
                  <a:ea typeface="+mj-ea"/>
                  <a:cs typeface="BIZ UDP明朝 Medium"/>
                </a:rPr>
                <a:t>パーツ：浮遊ステップ材</a:t>
              </a:r>
              <a:r>
                <a:rPr lang="en-US" altLang="ja-JP" sz="800" dirty="0">
                  <a:solidFill>
                    <a:srgbClr val="6C6C6C"/>
                  </a:solidFill>
                  <a:latin typeface="+mj-ea"/>
                  <a:ea typeface="+mj-ea"/>
                  <a:cs typeface="BIZ UDP明朝 Medium"/>
                </a:rPr>
                <a:t>】</a:t>
              </a:r>
              <a:endParaRPr lang="ja-JP" altLang="en-US" sz="800" dirty="0">
                <a:solidFill>
                  <a:srgbClr val="6C6C6C"/>
                </a:solidFill>
                <a:latin typeface="+mj-ea"/>
                <a:ea typeface="+mj-ea"/>
                <a:cs typeface="BIZ UDP明朝 Medium"/>
              </a:endParaRPr>
            </a:p>
          </p:txBody>
        </p:sp>
      </p:grpSp>
      <p:sp>
        <p:nvSpPr>
          <p:cNvPr id="47" name="テキスト ボックス 46">
            <a:extLst>
              <a:ext uri="{FF2B5EF4-FFF2-40B4-BE49-F238E27FC236}">
                <a16:creationId xmlns:a16="http://schemas.microsoft.com/office/drawing/2014/main" id="{A6715F88-50CA-08D4-52A5-2D72372995E9}"/>
              </a:ext>
            </a:extLst>
          </p:cNvPr>
          <p:cNvSpPr txBox="1"/>
          <p:nvPr/>
        </p:nvSpPr>
        <p:spPr>
          <a:xfrm>
            <a:off x="221740" y="4705801"/>
            <a:ext cx="5191200" cy="179536"/>
          </a:xfrm>
          <a:prstGeom prst="rect">
            <a:avLst/>
          </a:prstGeom>
          <a:noFill/>
        </p:spPr>
        <p:txBody>
          <a:bodyPr wrap="square" lIns="0" tIns="0" rIns="0" bIns="0">
            <a:spAutoFit/>
          </a:bodyPr>
          <a:lstStyle/>
          <a:p>
            <a:pPr>
              <a:lnSpc>
                <a:spcPts val="1400"/>
              </a:lnSpc>
            </a:pPr>
            <a:r>
              <a:rPr lang="ja-JP" altLang="en-US" sz="1000" dirty="0">
                <a:solidFill>
                  <a:schemeClr val="bg1">
                    <a:lumMod val="50000"/>
                  </a:schemeClr>
                </a:solidFill>
                <a:latin typeface="+mj-ea"/>
                <a:ea typeface="+mj-ea"/>
              </a:rPr>
              <a:t>従来工法との工期比較　</a:t>
            </a:r>
            <a:r>
              <a:rPr lang="ja-JP" altLang="en-US" sz="800" dirty="0">
                <a:solidFill>
                  <a:schemeClr val="bg1">
                    <a:lumMod val="50000"/>
                  </a:schemeClr>
                </a:solidFill>
                <a:latin typeface="+mj-ea"/>
                <a:ea typeface="+mj-ea"/>
              </a:rPr>
              <a:t>照明取付けも一体でできるアルミユニットにより省施工化、工期短縮を実現。</a:t>
            </a:r>
            <a:endParaRPr lang="en-US" altLang="ja-JP" sz="800" dirty="0">
              <a:solidFill>
                <a:schemeClr val="bg1">
                  <a:lumMod val="50000"/>
                </a:schemeClr>
              </a:solidFill>
              <a:latin typeface="+mj-ea"/>
              <a:ea typeface="+mj-ea"/>
            </a:endParaRPr>
          </a:p>
        </p:txBody>
      </p:sp>
      <p:sp>
        <p:nvSpPr>
          <p:cNvPr id="59" name="テキスト ボックス 58">
            <a:extLst>
              <a:ext uri="{FF2B5EF4-FFF2-40B4-BE49-F238E27FC236}">
                <a16:creationId xmlns:a16="http://schemas.microsoft.com/office/drawing/2014/main" id="{77FC409E-4B06-73EC-B1C3-FEB66017DA90}"/>
              </a:ext>
            </a:extLst>
          </p:cNvPr>
          <p:cNvSpPr txBox="1"/>
          <p:nvPr/>
        </p:nvSpPr>
        <p:spPr>
          <a:xfrm>
            <a:off x="2212765" y="6883711"/>
            <a:ext cx="3007235" cy="161583"/>
          </a:xfrm>
          <a:prstGeom prst="rect">
            <a:avLst/>
          </a:prstGeom>
          <a:noFill/>
        </p:spPr>
        <p:txBody>
          <a:bodyPr wrap="square" lIns="0" tIns="0" rIns="0" bIns="0">
            <a:spAutoFit/>
          </a:bodyPr>
          <a:lstStyle/>
          <a:p>
            <a:pPr>
              <a:lnSpc>
                <a:spcPts val="1400"/>
              </a:lnSpc>
            </a:pPr>
            <a:r>
              <a:rPr lang="en-US" altLang="ja-JP" sz="700" dirty="0">
                <a:solidFill>
                  <a:schemeClr val="bg1">
                    <a:lumMod val="50000"/>
                  </a:schemeClr>
                </a:solidFill>
                <a:latin typeface="+mj-ea"/>
                <a:ea typeface="+mj-ea"/>
              </a:rPr>
              <a:t>※</a:t>
            </a:r>
            <a:r>
              <a:rPr lang="ja-JP" altLang="en-US" sz="700" dirty="0">
                <a:solidFill>
                  <a:schemeClr val="bg1">
                    <a:lumMod val="50000"/>
                  </a:schemeClr>
                </a:solidFill>
                <a:latin typeface="+mj-ea"/>
                <a:ea typeface="+mj-ea"/>
              </a:rPr>
              <a:t>上記工程は日数は一例です。現場の納まりやサイズによって異なります。</a:t>
            </a:r>
            <a:endParaRPr lang="en-US" altLang="ja-JP" sz="700" dirty="0">
              <a:solidFill>
                <a:schemeClr val="bg1">
                  <a:lumMod val="50000"/>
                </a:schemeClr>
              </a:solidFill>
              <a:latin typeface="+mj-ea"/>
              <a:ea typeface="+mj-ea"/>
            </a:endParaRPr>
          </a:p>
        </p:txBody>
      </p:sp>
      <p:sp>
        <p:nvSpPr>
          <p:cNvPr id="24" name="テキスト ボックス 23">
            <a:extLst>
              <a:ext uri="{FF2B5EF4-FFF2-40B4-BE49-F238E27FC236}">
                <a16:creationId xmlns:a16="http://schemas.microsoft.com/office/drawing/2014/main" id="{600967E3-BEB4-A4E2-C6B5-CF28C57B46CD}"/>
              </a:ext>
            </a:extLst>
          </p:cNvPr>
          <p:cNvSpPr txBox="1"/>
          <p:nvPr/>
        </p:nvSpPr>
        <p:spPr>
          <a:xfrm>
            <a:off x="9801225" y="2029088"/>
            <a:ext cx="733425" cy="155812"/>
          </a:xfrm>
          <a:prstGeom prst="rect">
            <a:avLst/>
          </a:prstGeom>
          <a:noFill/>
        </p:spPr>
        <p:txBody>
          <a:bodyPr wrap="square" lIns="0" tIns="0" rIns="0" bIns="0">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タイル納まり</a:t>
            </a:r>
          </a:p>
        </p:txBody>
      </p:sp>
      <p:pic>
        <p:nvPicPr>
          <p:cNvPr id="29" name="図 28">
            <a:extLst>
              <a:ext uri="{FF2B5EF4-FFF2-40B4-BE49-F238E27FC236}">
                <a16:creationId xmlns:a16="http://schemas.microsoft.com/office/drawing/2014/main" id="{8B25DCFB-AF91-E092-268F-4DA89434ED2D}"/>
              </a:ext>
            </a:extLst>
          </p:cNvPr>
          <p:cNvPicPr>
            <a:picLocks noChangeAspect="1"/>
          </p:cNvPicPr>
          <p:nvPr/>
        </p:nvPicPr>
        <p:blipFill>
          <a:blip r:embed="rId10"/>
          <a:stretch>
            <a:fillRect/>
          </a:stretch>
        </p:blipFill>
        <p:spPr>
          <a:xfrm>
            <a:off x="7131874" y="1544143"/>
            <a:ext cx="1645201" cy="1202393"/>
          </a:xfrm>
          <a:prstGeom prst="rect">
            <a:avLst/>
          </a:prstGeom>
        </p:spPr>
      </p:pic>
      <p:sp>
        <p:nvSpPr>
          <p:cNvPr id="32" name="テキスト ボックス 31">
            <a:extLst>
              <a:ext uri="{FF2B5EF4-FFF2-40B4-BE49-F238E27FC236}">
                <a16:creationId xmlns:a16="http://schemas.microsoft.com/office/drawing/2014/main" id="{081D69AB-A383-21DF-8ABD-32B4A07025BD}"/>
              </a:ext>
            </a:extLst>
          </p:cNvPr>
          <p:cNvSpPr txBox="1"/>
          <p:nvPr/>
        </p:nvSpPr>
        <p:spPr>
          <a:xfrm>
            <a:off x="9801225" y="2600025"/>
            <a:ext cx="799465" cy="155812"/>
          </a:xfrm>
          <a:prstGeom prst="rect">
            <a:avLst/>
          </a:prstGeom>
          <a:noFill/>
        </p:spPr>
        <p:txBody>
          <a:bodyPr wrap="square" lIns="0" tIns="0" rIns="0" bIns="0">
            <a:spAutoFit/>
          </a:bodyPr>
          <a:lstStyle/>
          <a:p>
            <a:pPr algn="just">
              <a:lnSpc>
                <a:spcPts val="1300"/>
              </a:lnSpc>
            </a:pPr>
            <a:r>
              <a:rPr lang="ja-JP" altLang="en-US" sz="800" dirty="0">
                <a:solidFill>
                  <a:schemeClr val="bg1">
                    <a:lumMod val="50000"/>
                  </a:schemeClr>
                </a:solidFill>
                <a:latin typeface="メイリオ" panose="020B0604030504040204" pitchFamily="50" charset="-128"/>
                <a:ea typeface="メイリオ" panose="020B0604030504040204" pitchFamily="50" charset="-128"/>
              </a:rPr>
              <a:t>アルミ納まり</a:t>
            </a:r>
          </a:p>
        </p:txBody>
      </p:sp>
      <p:pic>
        <p:nvPicPr>
          <p:cNvPr id="51" name="図 50">
            <a:extLst>
              <a:ext uri="{FF2B5EF4-FFF2-40B4-BE49-F238E27FC236}">
                <a16:creationId xmlns:a16="http://schemas.microsoft.com/office/drawing/2014/main" id="{5BF31E37-0ED0-0817-00E5-965A50540702}"/>
              </a:ext>
            </a:extLst>
          </p:cNvPr>
          <p:cNvPicPr>
            <a:picLocks noChangeAspect="1"/>
          </p:cNvPicPr>
          <p:nvPr/>
        </p:nvPicPr>
        <p:blipFill>
          <a:blip r:embed="rId11"/>
          <a:srcRect t="2946" b="11250"/>
          <a:stretch/>
        </p:blipFill>
        <p:spPr>
          <a:xfrm>
            <a:off x="8845867" y="1540925"/>
            <a:ext cx="889992" cy="551575"/>
          </a:xfrm>
          <a:prstGeom prst="rect">
            <a:avLst/>
          </a:prstGeom>
        </p:spPr>
      </p:pic>
      <p:pic>
        <p:nvPicPr>
          <p:cNvPr id="52" name="図 51">
            <a:extLst>
              <a:ext uri="{FF2B5EF4-FFF2-40B4-BE49-F238E27FC236}">
                <a16:creationId xmlns:a16="http://schemas.microsoft.com/office/drawing/2014/main" id="{19EF7FA9-3E5E-73E4-1EC1-CE496DC77A99}"/>
              </a:ext>
            </a:extLst>
          </p:cNvPr>
          <p:cNvPicPr>
            <a:picLocks noChangeAspect="1"/>
          </p:cNvPicPr>
          <p:nvPr/>
        </p:nvPicPr>
        <p:blipFill>
          <a:blip r:embed="rId12"/>
          <a:srcRect t="1981" b="10548"/>
          <a:stretch/>
        </p:blipFill>
        <p:spPr>
          <a:xfrm>
            <a:off x="8845867" y="2194963"/>
            <a:ext cx="883176" cy="551574"/>
          </a:xfrm>
          <a:prstGeom prst="rect">
            <a:avLst/>
          </a:prstGeom>
        </p:spPr>
      </p:pic>
      <p:pic>
        <p:nvPicPr>
          <p:cNvPr id="54" name="図 53">
            <a:extLst>
              <a:ext uri="{FF2B5EF4-FFF2-40B4-BE49-F238E27FC236}">
                <a16:creationId xmlns:a16="http://schemas.microsoft.com/office/drawing/2014/main" id="{11F108BF-BD2A-040D-F090-F138A71610F1}"/>
              </a:ext>
            </a:extLst>
          </p:cNvPr>
          <p:cNvPicPr>
            <a:picLocks noChangeAspect="1"/>
          </p:cNvPicPr>
          <p:nvPr/>
        </p:nvPicPr>
        <p:blipFill>
          <a:blip r:embed="rId13"/>
          <a:srcRect r="34550"/>
          <a:stretch/>
        </p:blipFill>
        <p:spPr>
          <a:xfrm>
            <a:off x="9291167" y="3854356"/>
            <a:ext cx="1199233" cy="507148"/>
          </a:xfrm>
          <a:prstGeom prst="rect">
            <a:avLst/>
          </a:prstGeom>
        </p:spPr>
      </p:pic>
      <p:pic>
        <p:nvPicPr>
          <p:cNvPr id="55" name="図 54">
            <a:extLst>
              <a:ext uri="{FF2B5EF4-FFF2-40B4-BE49-F238E27FC236}">
                <a16:creationId xmlns:a16="http://schemas.microsoft.com/office/drawing/2014/main" id="{A8D196F9-E271-6F0E-DB34-835B17186FE9}"/>
              </a:ext>
            </a:extLst>
          </p:cNvPr>
          <p:cNvPicPr>
            <a:picLocks noChangeAspect="1"/>
          </p:cNvPicPr>
          <p:nvPr/>
        </p:nvPicPr>
        <p:blipFill>
          <a:blip r:embed="rId13"/>
          <a:srcRect l="67415"/>
          <a:stretch/>
        </p:blipFill>
        <p:spPr>
          <a:xfrm>
            <a:off x="9308692" y="4464653"/>
            <a:ext cx="597048" cy="507148"/>
          </a:xfrm>
          <a:prstGeom prst="rect">
            <a:avLst/>
          </a:prstGeom>
        </p:spPr>
      </p:pic>
      <p:sp>
        <p:nvSpPr>
          <p:cNvPr id="56" name="テキスト ボックス 55">
            <a:extLst>
              <a:ext uri="{FF2B5EF4-FFF2-40B4-BE49-F238E27FC236}">
                <a16:creationId xmlns:a16="http://schemas.microsoft.com/office/drawing/2014/main" id="{9AE62A10-A01D-E6BB-9C43-56D3B60D9FAD}"/>
              </a:ext>
            </a:extLst>
          </p:cNvPr>
          <p:cNvSpPr txBox="1"/>
          <p:nvPr/>
        </p:nvSpPr>
        <p:spPr>
          <a:xfrm>
            <a:off x="9317943" y="3680356"/>
            <a:ext cx="1156331" cy="155812"/>
          </a:xfrm>
          <a:prstGeom prst="rect">
            <a:avLst/>
          </a:prstGeom>
          <a:noFill/>
        </p:spPr>
        <p:txBody>
          <a:bodyPr wrap="square" lIns="0" tIns="0" rIns="0" bIns="0">
            <a:spAutoFit/>
          </a:bodyPr>
          <a:lstStyle/>
          <a:p>
            <a:pPr algn="just">
              <a:lnSpc>
                <a:spcPts val="1300"/>
              </a:lnSpc>
            </a:pPr>
            <a:r>
              <a:rPr lang="ja-JP" altLang="en-US" sz="800" b="1" dirty="0">
                <a:solidFill>
                  <a:schemeClr val="bg1">
                    <a:lumMod val="50000"/>
                  </a:schemeClr>
                </a:solidFill>
                <a:latin typeface="メイリオ" panose="020B0604030504040204" pitchFamily="50" charset="-128"/>
                <a:ea typeface="メイリオ" panose="020B0604030504040204" pitchFamily="50" charset="-128"/>
              </a:rPr>
              <a:t>タイルバリエーション</a:t>
            </a:r>
          </a:p>
        </p:txBody>
      </p:sp>
      <p:sp>
        <p:nvSpPr>
          <p:cNvPr id="57" name="テキスト ボックス 56">
            <a:extLst>
              <a:ext uri="{FF2B5EF4-FFF2-40B4-BE49-F238E27FC236}">
                <a16:creationId xmlns:a16="http://schemas.microsoft.com/office/drawing/2014/main" id="{D817E9DE-75CA-117E-E1BE-1F6BBA22A95A}"/>
              </a:ext>
            </a:extLst>
          </p:cNvPr>
          <p:cNvSpPr txBox="1"/>
          <p:nvPr/>
        </p:nvSpPr>
        <p:spPr>
          <a:xfrm>
            <a:off x="9317943" y="4323688"/>
            <a:ext cx="494979" cy="148117"/>
          </a:xfrm>
          <a:prstGeom prst="rect">
            <a:avLst/>
          </a:prstGeom>
          <a:noFill/>
        </p:spPr>
        <p:txBody>
          <a:bodyPr wrap="square" lIns="0" tIns="0" rIns="0" bIns="0">
            <a:spAutoFit/>
          </a:bodyPr>
          <a:lstStyle/>
          <a:p>
            <a:pPr algn="just">
              <a:lnSpc>
                <a:spcPts val="13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ライトグレー</a:t>
            </a:r>
          </a:p>
        </p:txBody>
      </p:sp>
      <p:sp>
        <p:nvSpPr>
          <p:cNvPr id="58" name="テキスト ボックス 57">
            <a:extLst>
              <a:ext uri="{FF2B5EF4-FFF2-40B4-BE49-F238E27FC236}">
                <a16:creationId xmlns:a16="http://schemas.microsoft.com/office/drawing/2014/main" id="{E4D0C555-9DED-06A5-5B6E-40142127C509}"/>
              </a:ext>
            </a:extLst>
          </p:cNvPr>
          <p:cNvSpPr txBox="1"/>
          <p:nvPr/>
        </p:nvSpPr>
        <p:spPr>
          <a:xfrm>
            <a:off x="9927753" y="4323688"/>
            <a:ext cx="494979" cy="148117"/>
          </a:xfrm>
          <a:prstGeom prst="rect">
            <a:avLst/>
          </a:prstGeom>
          <a:noFill/>
        </p:spPr>
        <p:txBody>
          <a:bodyPr wrap="square" lIns="0" tIns="0" rIns="0" bIns="0">
            <a:spAutoFit/>
          </a:bodyPr>
          <a:lstStyle/>
          <a:p>
            <a:pPr algn="just">
              <a:lnSpc>
                <a:spcPts val="13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グレー</a:t>
            </a:r>
          </a:p>
        </p:txBody>
      </p:sp>
      <p:sp>
        <p:nvSpPr>
          <p:cNvPr id="60" name="テキスト ボックス 59">
            <a:extLst>
              <a:ext uri="{FF2B5EF4-FFF2-40B4-BE49-F238E27FC236}">
                <a16:creationId xmlns:a16="http://schemas.microsoft.com/office/drawing/2014/main" id="{C95289DE-9984-EDD3-218A-FE0EE8AD425A}"/>
              </a:ext>
            </a:extLst>
          </p:cNvPr>
          <p:cNvSpPr txBox="1"/>
          <p:nvPr/>
        </p:nvSpPr>
        <p:spPr>
          <a:xfrm>
            <a:off x="9317943" y="4924467"/>
            <a:ext cx="494979" cy="148117"/>
          </a:xfrm>
          <a:prstGeom prst="rect">
            <a:avLst/>
          </a:prstGeom>
          <a:noFill/>
        </p:spPr>
        <p:txBody>
          <a:bodyPr wrap="square" lIns="0" tIns="0" rIns="0" bIns="0">
            <a:spAutoFit/>
          </a:bodyPr>
          <a:lstStyle/>
          <a:p>
            <a:pPr algn="just">
              <a:lnSpc>
                <a:spcPts val="1300"/>
              </a:lnSpc>
            </a:pPr>
            <a:r>
              <a:rPr lang="ja-JP" altLang="en-US" sz="600" dirty="0">
                <a:solidFill>
                  <a:schemeClr val="bg1">
                    <a:lumMod val="50000"/>
                  </a:schemeClr>
                </a:solidFill>
                <a:latin typeface="メイリオ" panose="020B0604030504040204" pitchFamily="50" charset="-128"/>
                <a:ea typeface="メイリオ" panose="020B0604030504040204" pitchFamily="50" charset="-128"/>
              </a:rPr>
              <a:t>ダークグレー</a:t>
            </a:r>
          </a:p>
        </p:txBody>
      </p:sp>
      <p:sp>
        <p:nvSpPr>
          <p:cNvPr id="7" name="テキスト ボックス 6">
            <a:extLst>
              <a:ext uri="{FF2B5EF4-FFF2-40B4-BE49-F238E27FC236}">
                <a16:creationId xmlns:a16="http://schemas.microsoft.com/office/drawing/2014/main" id="{346F8159-6F2D-61DC-BAF0-C09354997E56}"/>
              </a:ext>
            </a:extLst>
          </p:cNvPr>
          <p:cNvSpPr txBox="1"/>
          <p:nvPr/>
        </p:nvSpPr>
        <p:spPr>
          <a:xfrm>
            <a:off x="2667152" y="3260127"/>
            <a:ext cx="2011208" cy="155812"/>
          </a:xfrm>
          <a:prstGeom prst="rect">
            <a:avLst/>
          </a:prstGeom>
          <a:noFill/>
        </p:spPr>
        <p:txBody>
          <a:bodyPr wrap="square" lIns="0" tIns="0" rIns="0" bIns="0">
            <a:spAutoFit/>
          </a:bodyPr>
          <a:lstStyle/>
          <a:p>
            <a:pPr algn="dist">
              <a:lnSpc>
                <a:spcPts val="1300"/>
              </a:lnSpc>
            </a:pPr>
            <a:r>
              <a:rPr lang="ja-JP" altLang="en-US" sz="800" b="1" dirty="0">
                <a:ln w="0">
                  <a:noFill/>
                </a:ln>
                <a:solidFill>
                  <a:schemeClr val="bg1"/>
                </a:solidFill>
                <a:effectLst>
                  <a:outerShdw blurRad="25400" dist="63500" dir="2400000" algn="tl" rotWithShape="0">
                    <a:schemeClr val="dk1">
                      <a:alpha val="88000"/>
                    </a:schemeClr>
                  </a:outerShdw>
                </a:effectLst>
                <a:latin typeface="メイリオ" panose="020B0604030504040204" pitchFamily="50" charset="-128"/>
                <a:ea typeface="メイリオ" panose="020B0604030504040204" pitchFamily="50" charset="-128"/>
              </a:rPr>
              <a:t>浮遊ステップユニット ダークグレー色 </a:t>
            </a:r>
            <a:r>
              <a:rPr lang="en-US" altLang="ja-JP" sz="800" b="1" dirty="0">
                <a:ln w="0">
                  <a:noFill/>
                </a:ln>
                <a:solidFill>
                  <a:schemeClr val="bg1"/>
                </a:solidFill>
                <a:effectLst>
                  <a:outerShdw blurRad="25400" dist="63500" dir="2400000" algn="tl" rotWithShape="0">
                    <a:schemeClr val="dk1">
                      <a:alpha val="88000"/>
                    </a:schemeClr>
                  </a:outerShdw>
                </a:effectLst>
                <a:latin typeface="メイリオ" panose="020B0604030504040204" pitchFamily="50" charset="-128"/>
                <a:ea typeface="メイリオ" panose="020B0604030504040204" pitchFamily="50" charset="-128"/>
              </a:rPr>
              <a:t>2</a:t>
            </a:r>
            <a:r>
              <a:rPr lang="ja-JP" altLang="en-US" sz="800" b="1" dirty="0">
                <a:ln w="0">
                  <a:noFill/>
                </a:ln>
                <a:solidFill>
                  <a:schemeClr val="bg1"/>
                </a:solidFill>
                <a:effectLst>
                  <a:outerShdw blurRad="25400" dist="63500" dir="2400000" algn="tl" rotWithShape="0">
                    <a:schemeClr val="dk1">
                      <a:alpha val="88000"/>
                    </a:schemeClr>
                  </a:outerShdw>
                </a:effectLst>
                <a:latin typeface="メイリオ" panose="020B0604030504040204" pitchFamily="50" charset="-128"/>
                <a:ea typeface="メイリオ" panose="020B0604030504040204" pitchFamily="50" charset="-128"/>
              </a:rPr>
              <a:t>段</a:t>
            </a:r>
          </a:p>
        </p:txBody>
      </p:sp>
      <p:sp>
        <p:nvSpPr>
          <p:cNvPr id="26" name="テキスト ボックス 25">
            <a:extLst>
              <a:ext uri="{FF2B5EF4-FFF2-40B4-BE49-F238E27FC236}">
                <a16:creationId xmlns:a16="http://schemas.microsoft.com/office/drawing/2014/main" id="{B570502A-3746-CF44-413F-99D5E029E5ED}"/>
              </a:ext>
            </a:extLst>
          </p:cNvPr>
          <p:cNvSpPr txBox="1"/>
          <p:nvPr/>
        </p:nvSpPr>
        <p:spPr>
          <a:xfrm>
            <a:off x="117898" y="3260127"/>
            <a:ext cx="1504527" cy="155812"/>
          </a:xfrm>
          <a:prstGeom prst="rect">
            <a:avLst/>
          </a:prstGeom>
          <a:noFill/>
        </p:spPr>
        <p:txBody>
          <a:bodyPr wrap="square" lIns="0" tIns="0" rIns="0" bIns="0">
            <a:spAutoFit/>
          </a:bodyPr>
          <a:lstStyle>
            <a:defPPr>
              <a:defRPr lang="en-US"/>
            </a:defPPr>
            <a:lvl1pPr algn="dist">
              <a:lnSpc>
                <a:spcPts val="1300"/>
              </a:lnSpc>
              <a:defRPr sz="800" b="1">
                <a:ln w="0">
                  <a:noFill/>
                </a:ln>
                <a:solidFill>
                  <a:schemeClr val="bg1"/>
                </a:solidFill>
                <a:effectLst>
                  <a:outerShdw blurRad="50800" dist="63500" dir="4800000" algn="tl" rotWithShape="0">
                    <a:schemeClr val="dk1">
                      <a:alpha val="88000"/>
                    </a:schemeClr>
                  </a:outerShdw>
                </a:effectLst>
                <a:latin typeface="メイリオ" panose="020B0604030504040204" pitchFamily="50" charset="-128"/>
                <a:ea typeface="メイリオ" panose="020B0604030504040204" pitchFamily="50" charset="-128"/>
              </a:defRPr>
            </a:lvl1pPr>
          </a:lstStyle>
          <a:p>
            <a:r>
              <a:rPr lang="ja-JP" altLang="en-US" dirty="0"/>
              <a:t>浮遊ステップ材 タイル納まり</a:t>
            </a:r>
          </a:p>
        </p:txBody>
      </p:sp>
    </p:spTree>
    <p:extLst>
      <p:ext uri="{BB962C8B-B14F-4D97-AF65-F5344CB8AC3E}">
        <p14:creationId xmlns:p14="http://schemas.microsoft.com/office/powerpoint/2010/main" val="3740159840"/>
      </p:ext>
    </p:extLst>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a992a7e0-0bcd-45c6-b1df-dddf7dd2040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49931B76E19057499C0C281943FB6E6B" ma:contentTypeVersion="15" ma:contentTypeDescription="新しいドキュメントを作成します。" ma:contentTypeScope="" ma:versionID="c2667862c6abd5a637a58373142231da">
  <xsd:schema xmlns:xsd="http://www.w3.org/2001/XMLSchema" xmlns:xs="http://www.w3.org/2001/XMLSchema" xmlns:p="http://schemas.microsoft.com/office/2006/metadata/properties" xmlns:ns3="fa3dd620-e29d-4a29-b2f0-5acec3d060ee" xmlns:ns4="a992a7e0-0bcd-45c6-b1df-dddf7dd20409" targetNamespace="http://schemas.microsoft.com/office/2006/metadata/properties" ma:root="true" ma:fieldsID="af1f058e306c839acb2843ce8f7e8cdc" ns3:_="" ns4:_="">
    <xsd:import namespace="fa3dd620-e29d-4a29-b2f0-5acec3d060ee"/>
    <xsd:import namespace="a992a7e0-0bcd-45c6-b1df-dddf7dd2040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LengthInSeconds" minOccurs="0"/>
                <xsd:element ref="ns4:MediaServiceObjectDetectorVersions" minOccurs="0"/>
                <xsd:element ref="ns4:_activity"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a3dd620-e29d-4a29-b2f0-5acec3d060ee"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92a7e0-0bcd-45c6-b1df-dddf7dd2040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_activity" ma:index="20" nillable="true" ma:displayName="_activity" ma:hidden="true" ma:internalName="_activity">
      <xsd:simpleType>
        <xsd:restriction base="dms:Note"/>
      </xsd:simpleType>
    </xsd:element>
    <xsd:element name="MediaServiceSystemTags" ma:index="21" nillable="true" ma:displayName="MediaServiceSystemTags" ma:hidden="true" ma:internalName="MediaServiceSystemTags" ma:readOnly="true">
      <xsd:simpleType>
        <xsd:restriction base="dms:Note"/>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228C45-D0D4-4A61-A9CF-6FA630E9A05B}">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a992a7e0-0bcd-45c6-b1df-dddf7dd20409"/>
    <ds:schemaRef ds:uri="fa3dd620-e29d-4a29-b2f0-5acec3d060ee"/>
    <ds:schemaRef ds:uri="http://www.w3.org/XML/1998/namespace"/>
    <ds:schemaRef ds:uri="http://purl.org/dc/dcmitype/"/>
  </ds:schemaRefs>
</ds:datastoreItem>
</file>

<file path=customXml/itemProps2.xml><?xml version="1.0" encoding="utf-8"?>
<ds:datastoreItem xmlns:ds="http://schemas.openxmlformats.org/officeDocument/2006/customXml" ds:itemID="{19618A53-4434-42E0-8BCA-51F7DEF55C42}">
  <ds:schemaRefs>
    <ds:schemaRef ds:uri="http://schemas.microsoft.com/sharepoint/v3/contenttype/forms"/>
  </ds:schemaRefs>
</ds:datastoreItem>
</file>

<file path=customXml/itemProps3.xml><?xml version="1.0" encoding="utf-8"?>
<ds:datastoreItem xmlns:ds="http://schemas.openxmlformats.org/officeDocument/2006/customXml" ds:itemID="{0E2FC8F3-0DD3-4582-A9DF-FF26DE717C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a3dd620-e29d-4a29-b2f0-5acec3d060ee"/>
    <ds:schemaRef ds:uri="a992a7e0-0bcd-45c6-b1df-dddf7dd204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LIXILテーマ</Template>
  <TotalTime>14759</TotalTime>
  <Words>574</Words>
  <Application>Microsoft Office PowerPoint</Application>
  <PresentationFormat>ユーザー設定</PresentationFormat>
  <Paragraphs>62</Paragraphs>
  <Slides>2</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メイリオ</vt:lpstr>
      <vt:lpstr>Yu Gothic</vt:lpstr>
      <vt:lpstr>Arial</vt:lpstr>
      <vt:lpstr>Calibri</vt:lpstr>
      <vt:lpstr>Century Gothic</vt:lpstr>
      <vt:lpstr>Times New Roman</vt:lpstr>
      <vt:lpstr>LIXILテーマ</vt:lpstr>
      <vt:lpstr>PowerPoint プレゼンテーション</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顕志 高橋</cp:lastModifiedBy>
  <cp:revision>633</cp:revision>
  <cp:lastPrinted>2023-02-01T02:49:07Z</cp:lastPrinted>
  <dcterms:created xsi:type="dcterms:W3CDTF">2010-09-29T12:55:25Z</dcterms:created>
  <dcterms:modified xsi:type="dcterms:W3CDTF">2025-05-08T07:53:11Z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0x01010049931B76E19057499C0C281943FB6E6B</vt:lpwstr>
  </property>
</Properties>
</file>